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29"/>
  </p:notesMasterIdLst>
  <p:sldIdLst>
    <p:sldId id="261" r:id="rId2"/>
    <p:sldId id="266" r:id="rId3"/>
    <p:sldId id="295" r:id="rId4"/>
    <p:sldId id="286" r:id="rId5"/>
    <p:sldId id="267" r:id="rId6"/>
    <p:sldId id="270" r:id="rId7"/>
    <p:sldId id="272" r:id="rId8"/>
    <p:sldId id="271" r:id="rId9"/>
    <p:sldId id="273" r:id="rId10"/>
    <p:sldId id="274" r:id="rId11"/>
    <p:sldId id="278" r:id="rId12"/>
    <p:sldId id="275" r:id="rId13"/>
    <p:sldId id="309" r:id="rId14"/>
    <p:sldId id="291" r:id="rId15"/>
    <p:sldId id="263" r:id="rId16"/>
    <p:sldId id="282" r:id="rId17"/>
    <p:sldId id="284" r:id="rId18"/>
    <p:sldId id="285" r:id="rId19"/>
    <p:sldId id="265" r:id="rId20"/>
    <p:sldId id="293" r:id="rId21"/>
    <p:sldId id="292" r:id="rId22"/>
    <p:sldId id="283" r:id="rId23"/>
    <p:sldId id="281" r:id="rId24"/>
    <p:sldId id="279" r:id="rId25"/>
    <p:sldId id="287" r:id="rId26"/>
    <p:sldId id="288" r:id="rId27"/>
    <p:sldId id="303" r:id="rId2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72" d="100"/>
          <a:sy n="72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FC5441F-EF52-4441-B1CC-D513C881FFCF}" type="datetimeFigureOut">
              <a:rPr lang="ar-SA" smtClean="0"/>
              <a:pPr/>
              <a:t>02/06/1430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739630F-C792-4E3D-9EDB-604E0701E81F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10</a:t>
            </a:fld>
            <a:endParaRPr lang="ar-S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11</a:t>
            </a:fld>
            <a:endParaRPr lang="ar-S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12</a:t>
            </a:fld>
            <a:endParaRPr lang="ar-S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13</a:t>
            </a:fld>
            <a:endParaRPr lang="ar-S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14</a:t>
            </a:fld>
            <a:endParaRPr lang="ar-S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15</a:t>
            </a:fld>
            <a:endParaRPr lang="ar-S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16</a:t>
            </a:fld>
            <a:endParaRPr lang="ar-S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17</a:t>
            </a:fld>
            <a:endParaRPr lang="ar-S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18</a:t>
            </a:fld>
            <a:endParaRPr lang="ar-S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19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2</a:t>
            </a:fld>
            <a:endParaRPr lang="ar-S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20</a:t>
            </a:fld>
            <a:endParaRPr lang="ar-SA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21</a:t>
            </a:fld>
            <a:endParaRPr lang="ar-SA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24</a:t>
            </a:fld>
            <a:endParaRPr lang="ar-SA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25</a:t>
            </a:fld>
            <a:endParaRPr lang="ar-SA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26</a:t>
            </a:fld>
            <a:endParaRPr lang="ar-S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عنصر نائب للملاحظات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SA" smtClean="0"/>
          </a:p>
        </p:txBody>
      </p:sp>
      <p:sp>
        <p:nvSpPr>
          <p:cNvPr id="79876" name="عنصر نائب لرقم الشريحة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602D92-A3E2-45C8-8E4F-E6FB246F26EE}" type="slidenum">
              <a:rPr lang="ar-SA" smtClean="0"/>
              <a:pPr/>
              <a:t>27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3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4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6</a:t>
            </a:fld>
            <a:endParaRPr lang="ar-S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7</a:t>
            </a:fld>
            <a:endParaRPr lang="ar-S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8</a:t>
            </a:fld>
            <a:endParaRPr lang="ar-S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9630F-C792-4E3D-9EDB-604E0701E81F}" type="slidenum">
              <a:rPr lang="ar-SA" smtClean="0"/>
              <a:pPr/>
              <a:t>9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08AA-ECBF-4E6D-9C69-C6B7E0AE9805}" type="datetimeFigureOut">
              <a:rPr lang="ar-SA" smtClean="0"/>
              <a:pPr/>
              <a:t>02/06/1430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ADB0-E616-4DA1-B24D-965F5A9F1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08AA-ECBF-4E6D-9C69-C6B7E0AE9805}" type="datetimeFigureOut">
              <a:rPr lang="ar-SA" smtClean="0"/>
              <a:pPr/>
              <a:t>02/06/1430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ADB0-E616-4DA1-B24D-965F5A9F1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08AA-ECBF-4E6D-9C69-C6B7E0AE9805}" type="datetimeFigureOut">
              <a:rPr lang="ar-SA" smtClean="0"/>
              <a:pPr/>
              <a:t>02/06/1430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ADB0-E616-4DA1-B24D-965F5A9F1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08AA-ECBF-4E6D-9C69-C6B7E0AE9805}" type="datetimeFigureOut">
              <a:rPr lang="ar-SA" smtClean="0"/>
              <a:pPr/>
              <a:t>02/06/1430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ADB0-E616-4DA1-B24D-965F5A9F1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08AA-ECBF-4E6D-9C69-C6B7E0AE9805}" type="datetimeFigureOut">
              <a:rPr lang="ar-SA" smtClean="0"/>
              <a:pPr/>
              <a:t>02/06/1430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ADB0-E616-4DA1-B24D-965F5A9F1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08AA-ECBF-4E6D-9C69-C6B7E0AE9805}" type="datetimeFigureOut">
              <a:rPr lang="ar-SA" smtClean="0"/>
              <a:pPr/>
              <a:t>02/06/1430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ADB0-E616-4DA1-B24D-965F5A9F1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08AA-ECBF-4E6D-9C69-C6B7E0AE9805}" type="datetimeFigureOut">
              <a:rPr lang="ar-SA" smtClean="0"/>
              <a:pPr/>
              <a:t>02/06/1430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ADB0-E616-4DA1-B24D-965F5A9F1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08AA-ECBF-4E6D-9C69-C6B7E0AE9805}" type="datetimeFigureOut">
              <a:rPr lang="ar-SA" smtClean="0"/>
              <a:pPr/>
              <a:t>02/06/1430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ADB0-E616-4DA1-B24D-965F5A9F1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08AA-ECBF-4E6D-9C69-C6B7E0AE9805}" type="datetimeFigureOut">
              <a:rPr lang="ar-SA" smtClean="0"/>
              <a:pPr/>
              <a:t>02/06/1430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ADB0-E616-4DA1-B24D-965F5A9F1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08AA-ECBF-4E6D-9C69-C6B7E0AE9805}" type="datetimeFigureOut">
              <a:rPr lang="ar-SA" smtClean="0"/>
              <a:pPr/>
              <a:t>02/06/1430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ADB0-E616-4DA1-B24D-965F5A9F1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308AA-ECBF-4E6D-9C69-C6B7E0AE9805}" type="datetimeFigureOut">
              <a:rPr lang="ar-SA" smtClean="0"/>
              <a:pPr/>
              <a:t>02/06/1430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EADB0-E616-4DA1-B24D-965F5A9F1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308AA-ECBF-4E6D-9C69-C6B7E0AE9805}" type="datetimeFigureOut">
              <a:rPr lang="ar-SA" smtClean="0"/>
              <a:pPr/>
              <a:t>02/06/1430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EADB0-E616-4DA1-B24D-965F5A9F196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edge/>
  </p:transition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Cholangiocarcinoma</a:t>
            </a:r>
            <a:r>
              <a:rPr lang="en-US" sz="4800" b="1" dirty="0" smtClean="0">
                <a:latin typeface="Arial Black" pitchFamily="34" charset="0"/>
              </a:rPr>
              <a:t/>
            </a:r>
            <a:br>
              <a:rPr lang="en-US" sz="4800" b="1" dirty="0" smtClean="0">
                <a:latin typeface="Arial Black" pitchFamily="34" charset="0"/>
              </a:rPr>
            </a:br>
            <a:endParaRPr lang="ar-SA" sz="4800" dirty="0"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arenR" startAt="5"/>
            </a:pPr>
            <a:r>
              <a:rPr lang="ar-SY" b="1" dirty="0" smtClean="0">
                <a:solidFill>
                  <a:srgbClr val="FFFF00"/>
                </a:solidFill>
              </a:rPr>
              <a:t>متلازمة  </a:t>
            </a:r>
            <a:r>
              <a:rPr lang="en-US" b="1" dirty="0" err="1" smtClean="0">
                <a:solidFill>
                  <a:srgbClr val="FFFF00"/>
                </a:solidFill>
              </a:rPr>
              <a:t>Lench</a:t>
            </a:r>
            <a:r>
              <a:rPr lang="ar-SY" b="1" dirty="0" smtClean="0">
                <a:solidFill>
                  <a:srgbClr val="FFFF00"/>
                </a:solidFill>
              </a:rPr>
              <a:t> + داء </a:t>
            </a:r>
            <a:r>
              <a:rPr lang="ar-SY" b="1" dirty="0" err="1" smtClean="0">
                <a:solidFill>
                  <a:srgbClr val="FFFF00"/>
                </a:solidFill>
              </a:rPr>
              <a:t>البوليبات</a:t>
            </a:r>
            <a:r>
              <a:rPr lang="ar-SY" b="1" dirty="0" smtClean="0">
                <a:solidFill>
                  <a:srgbClr val="FFFF00"/>
                </a:solidFill>
              </a:rPr>
              <a:t> الصفراوية</a:t>
            </a:r>
          </a:p>
          <a:p>
            <a:pPr>
              <a:buFont typeface="Wingdings" pitchFamily="2" charset="2"/>
              <a:buChar char="q"/>
            </a:pPr>
            <a:r>
              <a:rPr lang="ar-SY" sz="2800" dirty="0" err="1" smtClean="0"/>
              <a:t>اضطرابان</a:t>
            </a:r>
            <a:r>
              <a:rPr lang="ar-SY" sz="2800" dirty="0" smtClean="0"/>
              <a:t> وراثيان يترافق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ar-SY" sz="2800" dirty="0" err="1" smtClean="0"/>
              <a:t>ان</a:t>
            </a:r>
            <a:r>
              <a:rPr lang="ar-SY" sz="2800" dirty="0" smtClean="0"/>
              <a:t> مع زيادة بحدوث</a:t>
            </a:r>
            <a:r>
              <a:rPr lang="ar-SY" dirty="0" smtClean="0"/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Cholangiocarcinoma</a:t>
            </a:r>
            <a:endParaRPr lang="ar-SY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 startAt="6"/>
            </a:pPr>
            <a:r>
              <a:rPr lang="ar-SY" b="1" dirty="0" smtClean="0">
                <a:solidFill>
                  <a:srgbClr val="FFFF00"/>
                </a:solidFill>
              </a:rPr>
              <a:t>التهابات الكبد الفيروسية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ar-SY" sz="2800" dirty="0" smtClean="0">
                <a:solidFill>
                  <a:schemeClr val="bg1"/>
                </a:solidFill>
              </a:rPr>
              <a:t>أشارت التقارير لزيادة حدوث </a:t>
            </a:r>
            <a:r>
              <a:rPr lang="en-US" sz="2800" dirty="0" err="1" smtClean="0">
                <a:solidFill>
                  <a:schemeClr val="bg1"/>
                </a:solidFill>
              </a:rPr>
              <a:t>Cholangiocarcinoma</a:t>
            </a:r>
            <a:r>
              <a:rPr lang="ar-SY" sz="2800" dirty="0" smtClean="0">
                <a:solidFill>
                  <a:schemeClr val="bg1"/>
                </a:solidFill>
              </a:rPr>
              <a:t> عند مرضى </a:t>
            </a:r>
            <a:r>
              <a:rPr lang="ar-SY" sz="2800" dirty="0" err="1" smtClean="0">
                <a:solidFill>
                  <a:schemeClr val="bg1"/>
                </a:solidFill>
              </a:rPr>
              <a:t>التشمع</a:t>
            </a:r>
            <a:r>
              <a:rPr lang="ar-SY" sz="2800" dirty="0" smtClean="0">
                <a:solidFill>
                  <a:schemeClr val="bg1"/>
                </a:solidFill>
              </a:rPr>
              <a:t> الناجم عن التهاب الكبد </a:t>
            </a:r>
            <a:r>
              <a:rPr lang="en-US" sz="2800" dirty="0" smtClean="0">
                <a:solidFill>
                  <a:schemeClr val="bg1"/>
                </a:solidFill>
              </a:rPr>
              <a:t>C</a:t>
            </a:r>
            <a:r>
              <a:rPr lang="ar-SY" sz="2800" dirty="0" smtClean="0">
                <a:solidFill>
                  <a:schemeClr val="bg1"/>
                </a:solidFill>
              </a:rPr>
              <a:t>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ar-SY" sz="2800" dirty="0" smtClean="0">
                <a:solidFill>
                  <a:schemeClr val="bg1"/>
                </a:solidFill>
              </a:rPr>
              <a:t>حقيقة </a:t>
            </a:r>
            <a:r>
              <a:rPr lang="ar-SY" sz="2800" dirty="0" err="1" smtClean="0">
                <a:solidFill>
                  <a:schemeClr val="bg1"/>
                </a:solidFill>
              </a:rPr>
              <a:t>امراضية</a:t>
            </a:r>
            <a:r>
              <a:rPr lang="ar-SY" sz="2800" dirty="0" smtClean="0">
                <a:solidFill>
                  <a:schemeClr val="bg1"/>
                </a:solidFill>
              </a:rPr>
              <a:t> التهاب الكبد </a:t>
            </a:r>
            <a:r>
              <a:rPr lang="en-US" sz="2800" dirty="0" smtClean="0">
                <a:solidFill>
                  <a:schemeClr val="bg1"/>
                </a:solidFill>
              </a:rPr>
              <a:t>C </a:t>
            </a:r>
            <a:r>
              <a:rPr lang="ar-SY" sz="2800" dirty="0" smtClean="0">
                <a:solidFill>
                  <a:schemeClr val="bg1"/>
                </a:solidFill>
              </a:rPr>
              <a:t> في حدوث </a:t>
            </a:r>
            <a:r>
              <a:rPr lang="en-US" sz="2800" dirty="0" err="1" smtClean="0">
                <a:solidFill>
                  <a:schemeClr val="bg1"/>
                </a:solidFill>
              </a:rPr>
              <a:t>Cholangiocarcinoma</a:t>
            </a:r>
            <a:r>
              <a:rPr lang="ar-SY" sz="2800" dirty="0" smtClean="0">
                <a:solidFill>
                  <a:schemeClr val="bg1"/>
                </a:solidFill>
              </a:rPr>
              <a:t> غير واضحة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ar-SY" sz="2800" dirty="0" smtClean="0">
                <a:solidFill>
                  <a:schemeClr val="bg1"/>
                </a:solidFill>
              </a:rPr>
              <a:t>الترافق بين التهاب الكبد </a:t>
            </a:r>
            <a:r>
              <a:rPr lang="en-US" sz="2800" dirty="0" smtClean="0">
                <a:solidFill>
                  <a:schemeClr val="bg1"/>
                </a:solidFill>
              </a:rPr>
              <a:t>B</a:t>
            </a:r>
            <a:r>
              <a:rPr lang="ar-SY" sz="2800" dirty="0" smtClean="0">
                <a:solidFill>
                  <a:schemeClr val="bg1"/>
                </a:solidFill>
              </a:rPr>
              <a:t> و </a:t>
            </a:r>
            <a:r>
              <a:rPr lang="en-US" sz="2800" dirty="0" err="1" smtClean="0">
                <a:solidFill>
                  <a:schemeClr val="bg1"/>
                </a:solidFill>
              </a:rPr>
              <a:t>Cholangiocarcinoma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ar-SY" sz="2800" dirty="0" smtClean="0">
                <a:solidFill>
                  <a:schemeClr val="bg1"/>
                </a:solidFill>
              </a:rPr>
              <a:t> اقترح أيضاً ولكن بشكل أقل من التهاب الكبد </a:t>
            </a:r>
            <a:r>
              <a:rPr lang="en-US" sz="2800" dirty="0" smtClean="0">
                <a:solidFill>
                  <a:schemeClr val="bg1"/>
                </a:solidFill>
              </a:rPr>
              <a:t>C</a:t>
            </a:r>
            <a:r>
              <a:rPr lang="ar-SY" sz="2800" dirty="0" smtClean="0">
                <a:solidFill>
                  <a:schemeClr val="bg1"/>
                </a:solidFill>
              </a:rPr>
              <a:t> </a:t>
            </a:r>
            <a:endParaRPr lang="ar-SA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70866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ar-SY" sz="2800" b="1" dirty="0" smtClean="0">
                <a:solidFill>
                  <a:srgbClr val="FF0000"/>
                </a:solidFill>
              </a:rPr>
              <a:t>الأعراض </a:t>
            </a:r>
            <a:r>
              <a:rPr lang="ar-SY" sz="2800" b="1" dirty="0" err="1" smtClean="0">
                <a:solidFill>
                  <a:srgbClr val="FF0000"/>
                </a:solidFill>
              </a:rPr>
              <a:t>السريرية</a:t>
            </a:r>
            <a:endParaRPr lang="ar-SY" sz="2800" b="1" dirty="0" smtClean="0">
              <a:solidFill>
                <a:srgbClr val="FF0000"/>
              </a:solidFill>
            </a:endParaRPr>
          </a:p>
          <a:p>
            <a:r>
              <a:rPr lang="ar-SY" sz="2400" b="1" dirty="0" smtClean="0"/>
              <a:t>تعتمد بشكل كبير على موقع الورم</a:t>
            </a:r>
          </a:p>
          <a:p>
            <a:pPr>
              <a:buFont typeface="Wingdings" pitchFamily="2" charset="2"/>
              <a:buChar char="v"/>
            </a:pPr>
            <a:r>
              <a:rPr lang="ar-SY" sz="2400" b="1" dirty="0" smtClean="0">
                <a:solidFill>
                  <a:srgbClr val="FFFF00"/>
                </a:solidFill>
              </a:rPr>
              <a:t>الورم حول </a:t>
            </a:r>
            <a:r>
              <a:rPr lang="ar-SY" sz="2400" b="1" dirty="0" err="1" smtClean="0">
                <a:solidFill>
                  <a:srgbClr val="FFFF00"/>
                </a:solidFill>
              </a:rPr>
              <a:t>السرة</a:t>
            </a:r>
            <a:r>
              <a:rPr lang="ar-SY" sz="2400" b="1" dirty="0" smtClean="0">
                <a:solidFill>
                  <a:srgbClr val="FFFF00"/>
                </a:solidFill>
              </a:rPr>
              <a:t> </a:t>
            </a:r>
            <a:r>
              <a:rPr lang="ar-SY" sz="2400" b="1" dirty="0" smtClean="0">
                <a:solidFill>
                  <a:schemeClr val="bg1"/>
                </a:solidFill>
              </a:rPr>
              <a:t>و الذي لم يسد القناة الصفراوية يتظاهر فقط </a:t>
            </a:r>
          </a:p>
          <a:p>
            <a:pPr>
              <a:buFont typeface="Wingdings" pitchFamily="2" charset="2"/>
              <a:buChar char="Ø"/>
            </a:pPr>
            <a:r>
              <a:rPr lang="ar-SY" sz="2400" b="1" dirty="0" smtClean="0"/>
              <a:t>بألم بطني مبهم </a:t>
            </a:r>
          </a:p>
          <a:p>
            <a:pPr>
              <a:buFont typeface="Wingdings" pitchFamily="2" charset="2"/>
              <a:buChar char="Ø"/>
            </a:pPr>
            <a:r>
              <a:rPr lang="ar-SY" sz="2400" b="1" dirty="0" smtClean="0"/>
              <a:t>وتحاليل كبدية غير طبيعية</a:t>
            </a:r>
          </a:p>
          <a:p>
            <a:pPr>
              <a:buFont typeface="Wingdings" pitchFamily="2" charset="2"/>
              <a:buChar char="v"/>
            </a:pPr>
            <a:r>
              <a:rPr lang="ar-SY" sz="2400" b="1" dirty="0" smtClean="0">
                <a:solidFill>
                  <a:srgbClr val="FFFF00"/>
                </a:solidFill>
              </a:rPr>
              <a:t>أورام القسم البعيد للقناة </a:t>
            </a:r>
            <a:r>
              <a:rPr lang="ar-SY" sz="2400" b="1" dirty="0" err="1" smtClean="0">
                <a:solidFill>
                  <a:srgbClr val="FFFF00"/>
                </a:solidFill>
              </a:rPr>
              <a:t>والسرة</a:t>
            </a:r>
            <a:r>
              <a:rPr lang="ar-SY" sz="2400" b="1" dirty="0" smtClean="0">
                <a:solidFill>
                  <a:srgbClr val="FFFF00"/>
                </a:solidFill>
              </a:rPr>
              <a:t> التي تسد القناة تتظاهر</a:t>
            </a:r>
          </a:p>
          <a:p>
            <a:pPr>
              <a:buFont typeface="Wingdings" pitchFamily="2" charset="2"/>
              <a:buChar char="Ø"/>
            </a:pPr>
            <a:r>
              <a:rPr lang="ar-SY" sz="2400" b="1" dirty="0" smtClean="0"/>
              <a:t>أعراض </a:t>
            </a:r>
            <a:r>
              <a:rPr lang="ar-SY" sz="2400" b="1" dirty="0" err="1" smtClean="0"/>
              <a:t>انسدادية</a:t>
            </a:r>
            <a:r>
              <a:rPr lang="ar-SY" sz="2400" b="1" dirty="0" smtClean="0"/>
              <a:t> </a:t>
            </a:r>
            <a:r>
              <a:rPr lang="ar-SY" sz="2400" b="1" dirty="0" err="1" smtClean="0"/>
              <a:t>يرقانية</a:t>
            </a:r>
            <a:r>
              <a:rPr lang="ar-SY" sz="2400" b="1" dirty="0" smtClean="0"/>
              <a:t> ( يرقان , حكة , </a:t>
            </a:r>
            <a:r>
              <a:rPr lang="ar-SY" sz="2400" b="1" dirty="0" err="1" smtClean="0"/>
              <a:t>اغمقاق</a:t>
            </a:r>
            <a:r>
              <a:rPr lang="ar-SY" sz="2400" b="1" dirty="0" smtClean="0"/>
              <a:t> بلون البول )</a:t>
            </a:r>
          </a:p>
          <a:p>
            <a:pPr>
              <a:buFont typeface="Wingdings" pitchFamily="2" charset="2"/>
              <a:buChar char="v"/>
            </a:pPr>
            <a:r>
              <a:rPr lang="ar-SY" sz="2400" b="1" dirty="0" smtClean="0">
                <a:solidFill>
                  <a:srgbClr val="FFFF00"/>
                </a:solidFill>
              </a:rPr>
              <a:t>ومن الأعراض الشائعة الأخرى</a:t>
            </a:r>
          </a:p>
          <a:p>
            <a:pPr>
              <a:buFont typeface="Wingdings" pitchFamily="2" charset="2"/>
              <a:buChar char="Ø"/>
            </a:pPr>
            <a:r>
              <a:rPr lang="ar-SY" sz="2400" b="1" dirty="0" smtClean="0">
                <a:solidFill>
                  <a:schemeClr val="bg1"/>
                </a:solidFill>
              </a:rPr>
              <a:t>نقص الوزن</a:t>
            </a:r>
          </a:p>
          <a:p>
            <a:pPr>
              <a:buFont typeface="Wingdings" pitchFamily="2" charset="2"/>
              <a:buChar char="Ø"/>
            </a:pPr>
            <a:r>
              <a:rPr lang="ar-SY" sz="2400" b="1" dirty="0" smtClean="0">
                <a:solidFill>
                  <a:schemeClr val="bg1"/>
                </a:solidFill>
              </a:rPr>
              <a:t>القهم</a:t>
            </a:r>
          </a:p>
          <a:p>
            <a:pPr>
              <a:buFont typeface="Wingdings" pitchFamily="2" charset="2"/>
              <a:buChar char="Ø"/>
            </a:pPr>
            <a:r>
              <a:rPr lang="ar-SY" sz="2400" b="1" dirty="0" smtClean="0">
                <a:solidFill>
                  <a:schemeClr val="bg1"/>
                </a:solidFill>
              </a:rPr>
              <a:t>التعب</a:t>
            </a:r>
          </a:p>
          <a:p>
            <a:pPr>
              <a:buFont typeface="Wingdings" pitchFamily="2" charset="2"/>
              <a:buChar char="Ø"/>
            </a:pPr>
            <a:r>
              <a:rPr lang="ar-SY" sz="2400" b="1" dirty="0" smtClean="0">
                <a:solidFill>
                  <a:schemeClr val="bg1"/>
                </a:solidFill>
              </a:rPr>
              <a:t>التهاب الطرق الصفراوية يمكن أن يحدث</a:t>
            </a:r>
          </a:p>
          <a:p>
            <a:pPr>
              <a:buFont typeface="Wingdings" pitchFamily="2" charset="2"/>
              <a:buChar char="q"/>
            </a:pPr>
            <a:r>
              <a:rPr lang="ar-SY" sz="2800" b="1" dirty="0" smtClean="0">
                <a:solidFill>
                  <a:srgbClr val="FF0000"/>
                </a:solidFill>
              </a:rPr>
              <a:t>الفحص </a:t>
            </a:r>
            <a:r>
              <a:rPr lang="ar-SY" sz="2800" b="1" dirty="0" err="1" smtClean="0">
                <a:solidFill>
                  <a:srgbClr val="FF0000"/>
                </a:solidFill>
              </a:rPr>
              <a:t>السريري</a:t>
            </a:r>
            <a:endParaRPr lang="ar-SY" sz="28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sz="2400" b="1" dirty="0" smtClean="0">
                <a:solidFill>
                  <a:schemeClr val="bg1"/>
                </a:solidFill>
              </a:rPr>
              <a:t>يرقان</a:t>
            </a:r>
            <a:endParaRPr lang="ar-SY" sz="2800" b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sz="2400" b="1" dirty="0" smtClean="0">
                <a:solidFill>
                  <a:schemeClr val="bg1"/>
                </a:solidFill>
              </a:rPr>
              <a:t>ضخامة كبدية</a:t>
            </a:r>
          </a:p>
          <a:p>
            <a:pPr>
              <a:buFont typeface="Wingdings" pitchFamily="2" charset="2"/>
              <a:buChar char="Ø"/>
            </a:pPr>
            <a:r>
              <a:rPr lang="ar-SY" sz="2400" b="1" dirty="0" smtClean="0">
                <a:solidFill>
                  <a:schemeClr val="bg1"/>
                </a:solidFill>
              </a:rPr>
              <a:t>مرارة متوسعة </a:t>
            </a:r>
            <a:r>
              <a:rPr lang="ar-SY" sz="2400" b="1" dirty="0" err="1" smtClean="0">
                <a:solidFill>
                  <a:schemeClr val="bg1"/>
                </a:solidFill>
              </a:rPr>
              <a:t>مجسوسة</a:t>
            </a:r>
            <a:r>
              <a:rPr lang="ar-SY" sz="2400" b="1" dirty="0" smtClean="0">
                <a:solidFill>
                  <a:schemeClr val="bg1"/>
                </a:solidFill>
              </a:rPr>
              <a:t> ( </a:t>
            </a:r>
            <a:r>
              <a:rPr lang="ar-SY" sz="2400" b="1" dirty="0" err="1" smtClean="0">
                <a:solidFill>
                  <a:schemeClr val="bg1"/>
                </a:solidFill>
              </a:rPr>
              <a:t>كورفوازيه</a:t>
            </a:r>
            <a:r>
              <a:rPr lang="ar-SY" sz="2400" b="1" dirty="0" smtClean="0">
                <a:solidFill>
                  <a:schemeClr val="bg1"/>
                </a:solidFill>
              </a:rPr>
              <a:t> )</a:t>
            </a:r>
          </a:p>
          <a:p>
            <a:pPr>
              <a:buFont typeface="Wingdings" pitchFamily="2" charset="2"/>
              <a:buChar char="v"/>
            </a:pPr>
            <a:endParaRPr lang="ar-SY" sz="2000" dirty="0" smtClean="0"/>
          </a:p>
          <a:p>
            <a:pPr>
              <a:buFont typeface="Wingdings" pitchFamily="2" charset="2"/>
              <a:buChar char="v"/>
            </a:pPr>
            <a:endParaRPr lang="ar-SY" sz="2000" dirty="0" smtClean="0"/>
          </a:p>
          <a:p>
            <a:pPr>
              <a:buNone/>
            </a:pPr>
            <a:r>
              <a:rPr lang="ar-SY" sz="2000" dirty="0" smtClean="0"/>
              <a:t> </a:t>
            </a:r>
          </a:p>
          <a:p>
            <a:pPr>
              <a:buFont typeface="Wingdings" pitchFamily="2" charset="2"/>
              <a:buChar char="v"/>
            </a:pPr>
            <a:endParaRPr lang="ar-SA" sz="20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ar-SY" sz="4000" b="1" dirty="0" smtClean="0">
                <a:solidFill>
                  <a:srgbClr val="FF0000"/>
                </a:solidFill>
              </a:rPr>
              <a:t>التصنيف</a:t>
            </a:r>
          </a:p>
          <a:p>
            <a:r>
              <a:rPr lang="ar-SY" sz="2800" b="1" dirty="0" smtClean="0"/>
              <a:t>تصنيف الجمعية الأمريكية ( </a:t>
            </a:r>
            <a:r>
              <a:rPr lang="en-US" sz="2800" b="1" dirty="0" err="1" smtClean="0"/>
              <a:t>Agcc</a:t>
            </a:r>
            <a:r>
              <a:rPr lang="en-US" sz="2800" b="1" dirty="0" smtClean="0"/>
              <a:t> </a:t>
            </a:r>
            <a:r>
              <a:rPr lang="ar-SY" sz="2800" b="1" dirty="0" smtClean="0"/>
              <a:t> ) تصنيف </a:t>
            </a:r>
            <a:r>
              <a:rPr lang="en-US" sz="2800" b="1" dirty="0" err="1" smtClean="0"/>
              <a:t>Bismoth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cor</a:t>
            </a:r>
            <a:r>
              <a:rPr lang="en-US" dirty="0" err="1" smtClean="0"/>
              <a:t>ellet</a:t>
            </a:r>
            <a:r>
              <a:rPr lang="ar-SY" dirty="0" smtClean="0"/>
              <a:t> لسرطان </a:t>
            </a:r>
            <a:r>
              <a:rPr lang="ar-SY" dirty="0" err="1" smtClean="0"/>
              <a:t>السرة</a:t>
            </a:r>
            <a:r>
              <a:rPr lang="ar-SY" dirty="0" smtClean="0"/>
              <a:t> ( </a:t>
            </a:r>
            <a:r>
              <a:rPr lang="en-US" dirty="0" err="1" smtClean="0"/>
              <a:t>Klat</a:t>
            </a:r>
            <a:r>
              <a:rPr lang="en-US" dirty="0" smtClean="0"/>
              <a:t> skin </a:t>
            </a:r>
            <a:r>
              <a:rPr lang="ar-SY" dirty="0" smtClean="0"/>
              <a:t>)</a:t>
            </a:r>
          </a:p>
          <a:p>
            <a:r>
              <a:rPr lang="en-US" dirty="0" smtClean="0"/>
              <a:t>  </a:t>
            </a:r>
            <a:r>
              <a:rPr lang="en-US" sz="4000" b="1" dirty="0" smtClean="0">
                <a:solidFill>
                  <a:srgbClr val="FFFF00"/>
                </a:solidFill>
              </a:rPr>
              <a:t>T1</a:t>
            </a:r>
            <a:r>
              <a:rPr lang="en-US" dirty="0" smtClean="0"/>
              <a:t> </a:t>
            </a:r>
            <a:r>
              <a:rPr lang="ar-SY" dirty="0" smtClean="0"/>
              <a:t>الورم يصيب  تشعب واحد (وحيد الجانب ) ومنطقة الالتقاء الصفراوي </a:t>
            </a:r>
            <a:r>
              <a:rPr lang="ar-SY" dirty="0" err="1" smtClean="0"/>
              <a:t>ولايصيب</a:t>
            </a:r>
            <a:r>
              <a:rPr lang="ar-SY" dirty="0" smtClean="0"/>
              <a:t> التشعب 2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T2</a:t>
            </a:r>
            <a:r>
              <a:rPr lang="en-US" dirty="0" smtClean="0"/>
              <a:t>  </a:t>
            </a:r>
            <a:r>
              <a:rPr lang="ar-SY" dirty="0" smtClean="0"/>
              <a:t> ( </a:t>
            </a:r>
            <a:r>
              <a:rPr lang="en-US" dirty="0" smtClean="0"/>
              <a:t>T1 </a:t>
            </a:r>
            <a:r>
              <a:rPr lang="ar-SY" dirty="0" smtClean="0"/>
              <a:t> + يصيب الجانب ذاته من وريد الباب </a:t>
            </a:r>
            <a:r>
              <a:rPr lang="ar-SY" dirty="0" err="1" smtClean="0"/>
              <a:t>ولايصيب</a:t>
            </a:r>
            <a:r>
              <a:rPr lang="ar-SY" dirty="0" smtClean="0"/>
              <a:t> الجانب ذاته بضمور فصي</a:t>
            </a:r>
          </a:p>
          <a:p>
            <a:r>
              <a:rPr lang="en-US" sz="4000" b="1" dirty="0" smtClean="0">
                <a:solidFill>
                  <a:srgbClr val="FFFF00"/>
                </a:solidFill>
              </a:rPr>
              <a:t>T3 </a:t>
            </a:r>
            <a:r>
              <a:rPr lang="ar-SY" sz="4000" b="1" dirty="0" smtClean="0">
                <a:solidFill>
                  <a:srgbClr val="FFFF00"/>
                </a:solidFill>
              </a:rPr>
              <a:t> </a:t>
            </a:r>
            <a:r>
              <a:rPr lang="ar-SY" sz="3600" dirty="0" smtClean="0">
                <a:solidFill>
                  <a:schemeClr val="bg1"/>
                </a:solidFill>
              </a:rPr>
              <a:t>يصيب منطقة التفرع والتشعب الأول </a:t>
            </a:r>
            <a:r>
              <a:rPr lang="ar-SY" sz="3600" dirty="0" err="1" smtClean="0">
                <a:solidFill>
                  <a:schemeClr val="bg1"/>
                </a:solidFill>
              </a:rPr>
              <a:t>و</a:t>
            </a:r>
            <a:r>
              <a:rPr lang="ar-SY" sz="3600" dirty="0" smtClean="0">
                <a:solidFill>
                  <a:schemeClr val="bg1"/>
                </a:solidFill>
              </a:rPr>
              <a:t> الثاني</a:t>
            </a:r>
          </a:p>
          <a:p>
            <a:r>
              <a:rPr lang="ar-SY" sz="3600" dirty="0" smtClean="0">
                <a:solidFill>
                  <a:schemeClr val="bg1"/>
                </a:solidFill>
              </a:rPr>
              <a:t> أو </a:t>
            </a:r>
            <a:r>
              <a:rPr lang="ar-SY" sz="3600" dirty="0" err="1" smtClean="0">
                <a:solidFill>
                  <a:schemeClr val="bg1"/>
                </a:solidFill>
              </a:rPr>
              <a:t>اصابة</a:t>
            </a:r>
            <a:r>
              <a:rPr lang="ar-SY" sz="3600" dirty="0" smtClean="0">
                <a:solidFill>
                  <a:schemeClr val="bg1"/>
                </a:solidFill>
              </a:rPr>
              <a:t> التشعب الثاني + </a:t>
            </a:r>
            <a:r>
              <a:rPr lang="ar-SY" sz="3600" dirty="0" err="1" smtClean="0">
                <a:solidFill>
                  <a:schemeClr val="bg1"/>
                </a:solidFill>
              </a:rPr>
              <a:t>اصابة</a:t>
            </a:r>
            <a:r>
              <a:rPr lang="ar-SY" sz="3600" dirty="0" smtClean="0">
                <a:solidFill>
                  <a:schemeClr val="bg1"/>
                </a:solidFill>
              </a:rPr>
              <a:t> وريد الباب بالجهة المقابلة</a:t>
            </a:r>
          </a:p>
          <a:p>
            <a:r>
              <a:rPr lang="ar-SY" sz="3600" dirty="0" smtClean="0">
                <a:solidFill>
                  <a:schemeClr val="bg1"/>
                </a:solidFill>
              </a:rPr>
              <a:t>أو </a:t>
            </a:r>
            <a:r>
              <a:rPr lang="ar-SY" sz="3600" dirty="0" err="1" smtClean="0">
                <a:solidFill>
                  <a:schemeClr val="bg1"/>
                </a:solidFill>
              </a:rPr>
              <a:t>اصابة</a:t>
            </a:r>
            <a:r>
              <a:rPr lang="ar-SY" sz="3600" dirty="0" smtClean="0">
                <a:solidFill>
                  <a:schemeClr val="bg1"/>
                </a:solidFill>
              </a:rPr>
              <a:t> التشعب الثاني فقط + </a:t>
            </a:r>
            <a:r>
              <a:rPr lang="ar-SY" sz="3600" dirty="0" err="1" smtClean="0">
                <a:solidFill>
                  <a:schemeClr val="bg1"/>
                </a:solidFill>
              </a:rPr>
              <a:t>اصابة</a:t>
            </a:r>
            <a:r>
              <a:rPr lang="ar-SY" sz="3600" dirty="0" smtClean="0">
                <a:solidFill>
                  <a:schemeClr val="bg1"/>
                </a:solidFill>
              </a:rPr>
              <a:t> الفص الكبدي المقابل</a:t>
            </a:r>
          </a:p>
          <a:p>
            <a:r>
              <a:rPr lang="ar-SY" sz="3600" dirty="0" smtClean="0">
                <a:solidFill>
                  <a:schemeClr val="bg1"/>
                </a:solidFill>
              </a:rPr>
              <a:t>أو </a:t>
            </a:r>
            <a:r>
              <a:rPr lang="ar-SY" sz="3600" dirty="0" err="1" smtClean="0">
                <a:solidFill>
                  <a:schemeClr val="bg1"/>
                </a:solidFill>
              </a:rPr>
              <a:t>اصابة</a:t>
            </a:r>
            <a:r>
              <a:rPr lang="ar-SY" sz="3600" dirty="0" smtClean="0">
                <a:solidFill>
                  <a:schemeClr val="bg1"/>
                </a:solidFill>
              </a:rPr>
              <a:t> وريد الباب بالجهتين أو وريد الباب الرئيسي</a:t>
            </a:r>
            <a:endParaRPr lang="ar-SA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Bismuth </a:t>
            </a:r>
            <a:r>
              <a:rPr lang="en-US" dirty="0" smtClean="0"/>
              <a:t>Classification </a:t>
            </a:r>
            <a:r>
              <a:rPr lang="en-US" sz="3100" dirty="0" smtClean="0"/>
              <a:t/>
            </a:r>
            <a:br>
              <a:rPr lang="en-US" sz="3100" dirty="0" smtClean="0"/>
            </a:b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G:\20090428(00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3848098" y="1562102"/>
            <a:ext cx="5638800" cy="4952997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1" y="1219200"/>
            <a:ext cx="4191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b="1" dirty="0" smtClean="0"/>
              <a:t>Classification of malignant </a:t>
            </a:r>
            <a:r>
              <a:rPr lang="en-US" b="1" dirty="0" err="1" smtClean="0"/>
              <a:t>hilar</a:t>
            </a:r>
            <a:endParaRPr lang="en-US" b="1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572000" cy="541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/>
              <a:t>ERCP image </a:t>
            </a:r>
            <a:r>
              <a:rPr lang="en-US" sz="2400" b="1" dirty="0" smtClean="0"/>
              <a:t>showing </a:t>
            </a:r>
            <a:r>
              <a:rPr lang="en-US" sz="1800" b="1" dirty="0" smtClean="0"/>
              <a:t>a </a:t>
            </a:r>
            <a:r>
              <a:rPr lang="en-US" sz="2000" b="1" dirty="0" smtClean="0"/>
              <a:t>long stricture of the proximal</a:t>
            </a:r>
          </a:p>
          <a:p>
            <a:pPr algn="l">
              <a:buNone/>
            </a:pPr>
            <a:r>
              <a:rPr lang="en-US" sz="2000" dirty="0" smtClean="0"/>
              <a:t>common hepatic duct and bifurcation (</a:t>
            </a:r>
            <a:r>
              <a:rPr lang="en-US" sz="2000" i="1" dirty="0" smtClean="0"/>
              <a:t>arrowheads)</a:t>
            </a:r>
          </a:p>
          <a:p>
            <a:pPr algn="l">
              <a:buNone/>
            </a:pPr>
            <a:r>
              <a:rPr lang="en-US" sz="2000" dirty="0" smtClean="0"/>
              <a:t>with secondary </a:t>
            </a:r>
            <a:r>
              <a:rPr lang="en-US" sz="2000" dirty="0" err="1" smtClean="0"/>
              <a:t>intrahepatic</a:t>
            </a:r>
            <a:r>
              <a:rPr lang="en-US" sz="2000" dirty="0" smtClean="0"/>
              <a:t> bile duct dilatation:</a:t>
            </a:r>
          </a:p>
          <a:p>
            <a:pPr algn="ctr">
              <a:buNone/>
            </a:pPr>
            <a:r>
              <a:rPr lang="en-US" sz="3200" b="1" dirty="0" err="1" smtClean="0"/>
              <a:t>Klatskin</a:t>
            </a:r>
            <a:r>
              <a:rPr lang="en-US" sz="3200" b="1" dirty="0" smtClean="0"/>
              <a:t> tumor type II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447800"/>
            <a:ext cx="4572000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ar-S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43400" y="838200"/>
            <a:ext cx="4114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838200"/>
            <a:ext cx="3810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Y" b="1" dirty="0" smtClean="0">
                <a:solidFill>
                  <a:srgbClr val="FF0000"/>
                </a:solidFill>
              </a:rPr>
              <a:t>التشخيص </a:t>
            </a:r>
            <a:r>
              <a:rPr lang="en-US" b="1" dirty="0" smtClean="0">
                <a:solidFill>
                  <a:srgbClr val="FF0000"/>
                </a:solidFill>
              </a:rPr>
              <a:t>Diagnosis</a:t>
            </a:r>
            <a:endParaRPr lang="ar-SY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>
                <a:solidFill>
                  <a:srgbClr val="FFFF00"/>
                </a:solidFill>
              </a:rPr>
              <a:t>الموجودات </a:t>
            </a:r>
            <a:r>
              <a:rPr lang="ar-SY" dirty="0" err="1" smtClean="0">
                <a:solidFill>
                  <a:srgbClr val="FFFF00"/>
                </a:solidFill>
              </a:rPr>
              <a:t>المخبرية</a:t>
            </a:r>
            <a:r>
              <a:rPr lang="ar-SY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Labaratory</a:t>
            </a:r>
            <a:r>
              <a:rPr lang="en-US" dirty="0" smtClean="0">
                <a:solidFill>
                  <a:srgbClr val="FFFF00"/>
                </a:solidFill>
              </a:rPr>
              <a:t> data</a:t>
            </a:r>
            <a:endParaRPr lang="ar-SY" dirty="0" smtClean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ar-SY" dirty="0" smtClean="0"/>
              <a:t>اضطراب بوظائف الكبد</a:t>
            </a:r>
          </a:p>
          <a:p>
            <a:r>
              <a:rPr lang="ar-SY" dirty="0" smtClean="0"/>
              <a:t>ارتفاع </a:t>
            </a:r>
            <a:r>
              <a:rPr lang="en-US" dirty="0" err="1" smtClean="0"/>
              <a:t>Bilirubin</a:t>
            </a:r>
            <a:endParaRPr lang="ar-SY" dirty="0" smtClean="0"/>
          </a:p>
          <a:p>
            <a:r>
              <a:rPr lang="ar-SY" dirty="0" smtClean="0"/>
              <a:t>وارتفاع </a:t>
            </a:r>
            <a:r>
              <a:rPr lang="en-US" dirty="0" smtClean="0"/>
              <a:t>ALP</a:t>
            </a:r>
          </a:p>
          <a:p>
            <a:r>
              <a:rPr lang="ar-SY" dirty="0" smtClean="0"/>
              <a:t>ارتفاع </a:t>
            </a:r>
            <a:r>
              <a:rPr lang="en-US" dirty="0" smtClean="0"/>
              <a:t>GGT</a:t>
            </a:r>
          </a:p>
          <a:p>
            <a:r>
              <a:rPr lang="ar-SY" dirty="0" smtClean="0"/>
              <a:t>ارتفاع طفيف </a:t>
            </a:r>
            <a:r>
              <a:rPr lang="en-US" dirty="0" smtClean="0"/>
              <a:t>ALT , AST</a:t>
            </a:r>
            <a:r>
              <a:rPr lang="ar-SY" dirty="0" smtClean="0"/>
              <a:t> والارتفاع العالي </a:t>
            </a:r>
            <a:r>
              <a:rPr lang="ar-SY" dirty="0" err="1" smtClean="0"/>
              <a:t>لايحدث</a:t>
            </a:r>
            <a:r>
              <a:rPr lang="ar-SY" dirty="0" smtClean="0"/>
              <a:t> </a:t>
            </a:r>
            <a:r>
              <a:rPr lang="ar-SY" dirty="0" err="1" smtClean="0"/>
              <a:t>إلامع</a:t>
            </a:r>
            <a:r>
              <a:rPr lang="ar-SY" dirty="0" smtClean="0"/>
              <a:t> أذية كبدية متقدمة</a:t>
            </a:r>
          </a:p>
          <a:p>
            <a:r>
              <a:rPr lang="ar-SY" dirty="0" smtClean="0"/>
              <a:t>تطاول </a:t>
            </a:r>
            <a:r>
              <a:rPr lang="en-US" dirty="0" smtClean="0"/>
              <a:t>PT </a:t>
            </a:r>
            <a:r>
              <a:rPr lang="ar-SY" dirty="0" smtClean="0"/>
              <a:t>في المرض الكبدي الشديد وحدوث قصور كبدي</a:t>
            </a:r>
          </a:p>
          <a:p>
            <a:r>
              <a:rPr lang="ar-SY" dirty="0" smtClean="0"/>
              <a:t>ارتفاع </a:t>
            </a:r>
            <a:r>
              <a:rPr lang="ar-SY" dirty="0" err="1" smtClean="0"/>
              <a:t>الـ</a:t>
            </a:r>
            <a:r>
              <a:rPr lang="ar-SY" dirty="0" smtClean="0"/>
              <a:t> </a:t>
            </a:r>
            <a:r>
              <a:rPr lang="en-US" dirty="0" smtClean="0"/>
              <a:t>CA 19-9</a:t>
            </a:r>
            <a:r>
              <a:rPr lang="ar-SY" dirty="0" smtClean="0"/>
              <a:t> ولكن هذا التحليل ليس ذو حساسية </a:t>
            </a:r>
            <a:r>
              <a:rPr lang="ar-SY" dirty="0" err="1" smtClean="0"/>
              <a:t>و</a:t>
            </a:r>
            <a:r>
              <a:rPr lang="ar-SY" dirty="0" smtClean="0"/>
              <a:t> نوعية تؤهله للاستخدام بالمسح</a:t>
            </a:r>
          </a:p>
          <a:p>
            <a:r>
              <a:rPr lang="ar-SY" dirty="0" smtClean="0"/>
              <a:t>ارتفاع </a:t>
            </a:r>
            <a:r>
              <a:rPr lang="ar-SY" dirty="0" err="1" smtClean="0"/>
              <a:t>المستضد</a:t>
            </a:r>
            <a:r>
              <a:rPr lang="ar-SY" dirty="0" smtClean="0"/>
              <a:t> الورمي الجنيني </a:t>
            </a:r>
            <a:r>
              <a:rPr lang="en-US" dirty="0" smtClean="0"/>
              <a:t>CEA</a:t>
            </a:r>
            <a:endParaRPr lang="ar-SA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ar-SY" b="1" dirty="0" smtClean="0">
                <a:solidFill>
                  <a:srgbClr val="FF0000"/>
                </a:solidFill>
              </a:rPr>
              <a:t>الموجودات </a:t>
            </a:r>
            <a:r>
              <a:rPr lang="ar-SY" b="1" dirty="0" err="1" smtClean="0">
                <a:solidFill>
                  <a:srgbClr val="FF0000"/>
                </a:solidFill>
              </a:rPr>
              <a:t>الشعاعية</a:t>
            </a:r>
            <a:endParaRPr lang="ar-SY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FF00"/>
                </a:solidFill>
              </a:rPr>
              <a:t>U /S , CT Scan</a:t>
            </a:r>
            <a:endParaRPr lang="ar-SY" b="1" dirty="0" smtClean="0">
              <a:solidFill>
                <a:srgbClr val="FFFF00"/>
              </a:solidFill>
            </a:endParaRPr>
          </a:p>
          <a:p>
            <a:r>
              <a:rPr lang="ar-SY" dirty="0" smtClean="0"/>
              <a:t>الانسداد البعيد 	   توسع بكامل الشجرة الصفراوية , (داخل وخارج الكبد) حيث يصعب التميز عن سرطان المجل , ورأس البنكرياس , </a:t>
            </a:r>
            <a:r>
              <a:rPr lang="ar-SY" dirty="0" err="1" smtClean="0"/>
              <a:t>و</a:t>
            </a:r>
            <a:r>
              <a:rPr lang="ar-SY" dirty="0" smtClean="0"/>
              <a:t> </a:t>
            </a:r>
            <a:r>
              <a:rPr lang="ar-SY" dirty="0" err="1" smtClean="0"/>
              <a:t>الاثنا</a:t>
            </a:r>
            <a:r>
              <a:rPr lang="ar-SY" dirty="0" smtClean="0"/>
              <a:t> عشر</a:t>
            </a:r>
          </a:p>
          <a:p>
            <a:r>
              <a:rPr lang="ar-SY" dirty="0" smtClean="0"/>
              <a:t>سرطان </a:t>
            </a:r>
            <a:r>
              <a:rPr lang="ar-SY" dirty="0" err="1" smtClean="0"/>
              <a:t>السرة</a:t>
            </a:r>
            <a:r>
              <a:rPr lang="ar-SY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Klat</a:t>
            </a:r>
            <a:r>
              <a:rPr lang="en-US" dirty="0" smtClean="0"/>
              <a:t> skin </a:t>
            </a:r>
            <a:r>
              <a:rPr lang="ar-SY" dirty="0" smtClean="0"/>
              <a:t>توسع الطرق الصفراوية داخل الكبد دون توسع خارج الكبد والمرارة</a:t>
            </a:r>
          </a:p>
          <a:p>
            <a:pPr>
              <a:buFont typeface="Wingdings" pitchFamily="2" charset="2"/>
              <a:buChar char="v"/>
            </a:pPr>
            <a:r>
              <a:rPr lang="en-US" b="1" dirty="0" err="1" smtClean="0">
                <a:solidFill>
                  <a:srgbClr val="FFFF00"/>
                </a:solidFill>
              </a:rPr>
              <a:t>Hilical</a:t>
            </a:r>
            <a:r>
              <a:rPr lang="en-US" b="1" dirty="0" smtClean="0">
                <a:solidFill>
                  <a:srgbClr val="FFFF00"/>
                </a:solidFill>
              </a:rPr>
              <a:t> CT </a:t>
            </a:r>
            <a:r>
              <a:rPr lang="ar-SY" b="1" dirty="0" smtClean="0">
                <a:solidFill>
                  <a:srgbClr val="FFFF00"/>
                </a:solidFill>
              </a:rPr>
              <a:t> مع الحقن </a:t>
            </a:r>
          </a:p>
          <a:p>
            <a:r>
              <a:rPr lang="ar-SY" dirty="0" smtClean="0"/>
              <a:t>يحدد تصنيف معظم حالات </a:t>
            </a:r>
            <a:r>
              <a:rPr lang="en-US" dirty="0" err="1" smtClean="0">
                <a:solidFill>
                  <a:schemeClr val="bg1"/>
                </a:solidFill>
              </a:rPr>
              <a:t>Cholangiocarcinoma</a:t>
            </a:r>
            <a:endParaRPr lang="ar-SY" dirty="0" smtClean="0">
              <a:solidFill>
                <a:schemeClr val="bg1"/>
              </a:solidFill>
            </a:endParaRPr>
          </a:p>
          <a:p>
            <a:r>
              <a:rPr lang="ar-SY" dirty="0" smtClean="0">
                <a:solidFill>
                  <a:schemeClr val="bg1"/>
                </a:solidFill>
              </a:rPr>
              <a:t>تحديد الانتقالات </a:t>
            </a:r>
            <a:r>
              <a:rPr lang="ar-SY" dirty="0" err="1" smtClean="0">
                <a:solidFill>
                  <a:schemeClr val="bg1"/>
                </a:solidFill>
              </a:rPr>
              <a:t>و</a:t>
            </a:r>
            <a:r>
              <a:rPr lang="ar-SY" dirty="0" smtClean="0">
                <a:solidFill>
                  <a:schemeClr val="bg1"/>
                </a:solidFill>
              </a:rPr>
              <a:t> غزو </a:t>
            </a:r>
            <a:r>
              <a:rPr lang="ar-SY" dirty="0" err="1" smtClean="0">
                <a:solidFill>
                  <a:schemeClr val="bg1"/>
                </a:solidFill>
              </a:rPr>
              <a:t>الاوعية</a:t>
            </a:r>
            <a:r>
              <a:rPr lang="ar-SY" dirty="0" smtClean="0">
                <a:solidFill>
                  <a:schemeClr val="bg1"/>
                </a:solidFill>
              </a:rPr>
              <a:t> الدموية بالورم</a:t>
            </a:r>
          </a:p>
          <a:p>
            <a:pPr>
              <a:buFont typeface="Wingdings" pitchFamily="2" charset="2"/>
              <a:buChar char="v"/>
            </a:pPr>
            <a:r>
              <a:rPr lang="en-US" sz="3500" b="1" dirty="0" smtClean="0">
                <a:solidFill>
                  <a:srgbClr val="FFFF00"/>
                </a:solidFill>
              </a:rPr>
              <a:t>MRCP </a:t>
            </a:r>
            <a:endParaRPr lang="ar-SY" sz="3500" b="1" dirty="0" smtClean="0">
              <a:solidFill>
                <a:srgbClr val="FFFF00"/>
              </a:solidFill>
            </a:endParaRPr>
          </a:p>
          <a:p>
            <a:r>
              <a:rPr lang="ar-SY" dirty="0" smtClean="0">
                <a:solidFill>
                  <a:schemeClr val="bg1"/>
                </a:solidFill>
              </a:rPr>
              <a:t>هو طريقة غير غازية أصبح أكثر استعمالاً لتصوير الطرق الصفراوية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مفيد في تحديد امتداد الورم </a:t>
            </a:r>
            <a:r>
              <a:rPr lang="ar-SY" dirty="0" err="1" smtClean="0">
                <a:solidFill>
                  <a:schemeClr val="bg1"/>
                </a:solidFill>
              </a:rPr>
              <a:t>و</a:t>
            </a:r>
            <a:r>
              <a:rPr lang="ar-SY" dirty="0" smtClean="0">
                <a:solidFill>
                  <a:schemeClr val="bg1"/>
                </a:solidFill>
              </a:rPr>
              <a:t> التشريح الصفراوي القريب من الانسداد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مفيد في تحديد الطريقة الجراحية</a:t>
            </a: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6096000" y="1295400"/>
            <a:ext cx="7620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4400" b="1" dirty="0" smtClean="0">
                <a:solidFill>
                  <a:srgbClr val="FF0000"/>
                </a:solidFill>
              </a:rPr>
              <a:t>ERCP</a:t>
            </a:r>
          </a:p>
          <a:p>
            <a:r>
              <a:rPr lang="ar-SY" dirty="0" smtClean="0"/>
              <a:t>هام في تشخيص </a:t>
            </a:r>
            <a:r>
              <a:rPr lang="en-US" dirty="0" err="1" smtClean="0">
                <a:solidFill>
                  <a:schemeClr val="bg1"/>
                </a:solidFill>
              </a:rPr>
              <a:t>Cholangiocarcinoma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</a:p>
          <a:p>
            <a:r>
              <a:rPr lang="ar-SY" dirty="0" smtClean="0"/>
              <a:t>الانسداد البعيد 	   توسع بكامل الشجرة الصفراوية , (داخل وخارج الكبد)</a:t>
            </a:r>
          </a:p>
          <a:p>
            <a:r>
              <a:rPr lang="ar-SY" dirty="0" smtClean="0"/>
              <a:t>سرطان </a:t>
            </a:r>
            <a:r>
              <a:rPr lang="ar-SY" dirty="0" err="1" smtClean="0"/>
              <a:t>السرة</a:t>
            </a:r>
            <a:r>
              <a:rPr lang="ar-SY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Klat</a:t>
            </a:r>
            <a:r>
              <a:rPr lang="en-US" dirty="0" smtClean="0"/>
              <a:t> skin </a:t>
            </a:r>
            <a:r>
              <a:rPr lang="ar-SY" dirty="0" smtClean="0"/>
              <a:t>توسع الطرق الصفراوية داخل الكبد دون توسع خارج الكبد</a:t>
            </a:r>
          </a:p>
          <a:p>
            <a:r>
              <a:rPr lang="ar-SY" dirty="0" err="1" smtClean="0"/>
              <a:t>ازالة</a:t>
            </a:r>
            <a:r>
              <a:rPr lang="ar-SY" dirty="0" smtClean="0"/>
              <a:t> الانسداد بوضع </a:t>
            </a:r>
            <a:r>
              <a:rPr lang="en-US" dirty="0" smtClean="0"/>
              <a:t>Stent</a:t>
            </a:r>
            <a:endParaRPr lang="ar-SY" dirty="0" smtClean="0"/>
          </a:p>
          <a:p>
            <a:endParaRPr lang="ar-SY" dirty="0" smtClean="0">
              <a:solidFill>
                <a:schemeClr val="bg1"/>
              </a:solidFill>
            </a:endParaRPr>
          </a:p>
          <a:p>
            <a:endParaRPr lang="ar-SY" dirty="0" smtClean="0">
              <a:solidFill>
                <a:schemeClr val="bg1"/>
              </a:solidFill>
            </a:endParaRPr>
          </a:p>
          <a:p>
            <a:endParaRPr lang="ar-SY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ar-SA" dirty="0"/>
          </a:p>
        </p:txBody>
      </p:sp>
      <p:cxnSp>
        <p:nvCxnSpPr>
          <p:cNvPr id="5" name="رابط كسهم مستقيم 4"/>
          <p:cNvCxnSpPr/>
          <p:nvPr/>
        </p:nvCxnSpPr>
        <p:spPr>
          <a:xfrm rot="10800000">
            <a:off x="6172200" y="1676400"/>
            <a:ext cx="685800" cy="1588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 flipV="1">
            <a:off x="0" y="0"/>
            <a:ext cx="87630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ar-S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0576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0"/>
            <a:ext cx="403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7338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8200" y="3810000"/>
            <a:ext cx="4038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Y" sz="4000" b="1" dirty="0" smtClean="0">
                <a:solidFill>
                  <a:srgbClr val="FF0000"/>
                </a:solidFill>
              </a:rPr>
              <a:t>تعريف</a:t>
            </a:r>
          </a:p>
          <a:p>
            <a:r>
              <a:rPr lang="ar-SY" dirty="0" smtClean="0"/>
              <a:t>هو سرطان نادر </a:t>
            </a:r>
            <a:r>
              <a:rPr lang="ar-SY" dirty="0" err="1" smtClean="0"/>
              <a:t>بنشأ</a:t>
            </a:r>
            <a:r>
              <a:rPr lang="ar-SY" dirty="0" smtClean="0"/>
              <a:t> من </a:t>
            </a:r>
            <a:r>
              <a:rPr lang="ar-SY" dirty="0" err="1" smtClean="0"/>
              <a:t>ظهارية</a:t>
            </a:r>
            <a:r>
              <a:rPr lang="ar-SY" dirty="0" smtClean="0"/>
              <a:t> </a:t>
            </a:r>
            <a:r>
              <a:rPr lang="ar-SY" dirty="0" err="1" smtClean="0"/>
              <a:t>الأقنية</a:t>
            </a:r>
            <a:r>
              <a:rPr lang="ar-SY" dirty="0" smtClean="0"/>
              <a:t> الصفراوية </a:t>
            </a:r>
          </a:p>
          <a:p>
            <a:pPr>
              <a:buFont typeface="Wingdings" pitchFamily="2" charset="2"/>
              <a:buChar char="q"/>
            </a:pPr>
            <a:r>
              <a:rPr lang="ar-SY" sz="4000" b="1" dirty="0" smtClean="0">
                <a:solidFill>
                  <a:srgbClr val="FF0000"/>
                </a:solidFill>
              </a:rPr>
              <a:t>التصنيف</a:t>
            </a:r>
          </a:p>
          <a:p>
            <a:r>
              <a:rPr lang="ar-SY" dirty="0" smtClean="0"/>
              <a:t>داخل الكبد </a:t>
            </a:r>
            <a:r>
              <a:rPr lang="en-US" dirty="0" err="1" smtClean="0"/>
              <a:t>Intrahepatic</a:t>
            </a:r>
            <a:r>
              <a:rPr lang="ar-SY" dirty="0" smtClean="0"/>
              <a:t> </a:t>
            </a:r>
          </a:p>
          <a:p>
            <a:r>
              <a:rPr lang="ar-SY" dirty="0" smtClean="0"/>
              <a:t>حول </a:t>
            </a:r>
            <a:r>
              <a:rPr lang="ar-SY" dirty="0" err="1" smtClean="0"/>
              <a:t>السرة</a:t>
            </a:r>
            <a:r>
              <a:rPr lang="ar-SY" dirty="0" smtClean="0"/>
              <a:t> </a:t>
            </a:r>
            <a:r>
              <a:rPr lang="en-US" dirty="0" err="1" smtClean="0"/>
              <a:t>Perihilar</a:t>
            </a:r>
            <a:r>
              <a:rPr lang="ar-SY" dirty="0" smtClean="0"/>
              <a:t> ( </a:t>
            </a:r>
            <a:r>
              <a:rPr lang="en-US" dirty="0" err="1" smtClean="0"/>
              <a:t>Klatskin</a:t>
            </a:r>
            <a:r>
              <a:rPr lang="en-US" dirty="0" smtClean="0"/>
              <a:t> tumor</a:t>
            </a:r>
            <a:r>
              <a:rPr lang="ar-SY" dirty="0" smtClean="0"/>
              <a:t>) ويشكل 60 – 80%</a:t>
            </a:r>
          </a:p>
          <a:p>
            <a:r>
              <a:rPr lang="ar-SY" dirty="0" smtClean="0"/>
              <a:t>سرطان </a:t>
            </a:r>
            <a:r>
              <a:rPr lang="ar-SY" dirty="0" err="1" smtClean="0"/>
              <a:t>الأقنية</a:t>
            </a:r>
            <a:r>
              <a:rPr lang="ar-SY" dirty="0" smtClean="0"/>
              <a:t> الصفراوية البعيدة </a:t>
            </a:r>
            <a:r>
              <a:rPr lang="en-US" dirty="0" smtClean="0"/>
              <a:t>DISTAL</a:t>
            </a:r>
            <a:r>
              <a:rPr lang="ar-SY" dirty="0" smtClean="0"/>
              <a:t> 10 – 30 %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>
                <a:solidFill>
                  <a:srgbClr val="FFFF00"/>
                </a:solidFill>
              </a:rPr>
              <a:t>إذاً عبارة </a:t>
            </a:r>
            <a:r>
              <a:rPr lang="en-US" sz="2400" b="1" dirty="0" err="1" smtClean="0">
                <a:solidFill>
                  <a:srgbClr val="FFFF00"/>
                </a:solidFill>
                <a:latin typeface="Arial Black" pitchFamily="34" charset="0"/>
              </a:rPr>
              <a:t>Cholangiocarcinoma</a:t>
            </a:r>
            <a:r>
              <a:rPr lang="ar-SY" sz="2400" b="1" dirty="0" smtClean="0">
                <a:solidFill>
                  <a:srgbClr val="FFFF00"/>
                </a:solidFill>
                <a:latin typeface="Arial Black" pitchFamily="34" charset="0"/>
              </a:rPr>
              <a:t> تطلق : </a:t>
            </a:r>
          </a:p>
          <a:p>
            <a:r>
              <a:rPr lang="ar-SY" dirty="0" smtClean="0">
                <a:latin typeface="Arial Black" pitchFamily="34" charset="0"/>
              </a:rPr>
              <a:t>سرطان الطرق الصفراوية داخل الكبد</a:t>
            </a:r>
          </a:p>
          <a:p>
            <a:r>
              <a:rPr lang="ar-SY" dirty="0" smtClean="0">
                <a:latin typeface="Arial Black" pitchFamily="34" charset="0"/>
              </a:rPr>
              <a:t>وحول </a:t>
            </a:r>
            <a:r>
              <a:rPr lang="ar-SY" dirty="0" err="1" smtClean="0">
                <a:latin typeface="Arial Black" pitchFamily="34" charset="0"/>
              </a:rPr>
              <a:t>السرة</a:t>
            </a:r>
            <a:endParaRPr lang="ar-SY" dirty="0" smtClean="0">
              <a:latin typeface="Arial Black" pitchFamily="34" charset="0"/>
            </a:endParaRPr>
          </a:p>
          <a:p>
            <a:r>
              <a:rPr lang="ar-SY" dirty="0" smtClean="0">
                <a:latin typeface="Arial Black" pitchFamily="34" charset="0"/>
              </a:rPr>
              <a:t>والجزء البعيد للقناة الصفراوية عدا المرارة </a:t>
            </a:r>
            <a:r>
              <a:rPr lang="ar-SY" dirty="0" err="1" smtClean="0">
                <a:latin typeface="Arial Black" pitchFamily="34" charset="0"/>
              </a:rPr>
              <a:t>و</a:t>
            </a:r>
            <a:r>
              <a:rPr lang="ar-SY" dirty="0" smtClean="0">
                <a:latin typeface="Arial Black" pitchFamily="34" charset="0"/>
              </a:rPr>
              <a:t> مجل فاتر</a:t>
            </a:r>
          </a:p>
          <a:p>
            <a:endParaRPr lang="ar-SA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5715000"/>
            <a:ext cx="8229600" cy="1143000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0" y="0"/>
            <a:ext cx="4495800" cy="6858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MRCP image of a </a:t>
            </a:r>
            <a:r>
              <a:rPr lang="en-US" dirty="0" err="1" smtClean="0"/>
              <a:t>perihilar</a:t>
            </a:r>
            <a:r>
              <a:rPr lang="en-US" dirty="0" smtClean="0"/>
              <a:t> </a:t>
            </a:r>
            <a:r>
              <a:rPr lang="en-US" dirty="0" err="1" smtClean="0"/>
              <a:t>cholangiocarcinoma</a:t>
            </a:r>
            <a:r>
              <a:rPr lang="en-US" sz="2400" dirty="0" smtClean="0"/>
              <a:t> </a:t>
            </a:r>
            <a:r>
              <a:rPr lang="en-US" sz="2400" b="1" dirty="0" smtClean="0"/>
              <a:t>obstruction at the </a:t>
            </a:r>
            <a:r>
              <a:rPr lang="en-US" sz="2400" b="1" dirty="0" err="1" smtClean="0"/>
              <a:t>hepatic</a:t>
            </a:r>
            <a:r>
              <a:rPr lang="en-US" b="1" dirty="0" err="1" smtClean="0"/>
              <a:t>duct</a:t>
            </a:r>
            <a:endParaRPr lang="ar-SA" dirty="0"/>
          </a:p>
        </p:txBody>
      </p:sp>
      <p:pic>
        <p:nvPicPr>
          <p:cNvPr id="5" name="عنصر نائب للمحتوى 3" descr="http://127.0.0.1:7001/home.mdconsult.com/das/book/body/0/1051/f060008.jpg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r>
              <a:rPr lang="ar-SY" b="1" dirty="0" smtClean="0"/>
              <a:t/>
            </a:r>
            <a:br>
              <a:rPr lang="ar-SY" b="1" dirty="0" smtClean="0"/>
            </a:b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6096000"/>
            <a:ext cx="42672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showing marked bile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duct dilatation with an abrupt </a:t>
            </a:r>
            <a:r>
              <a:rPr lang="en-US" dirty="0" err="1" smtClean="0">
                <a:solidFill>
                  <a:schemeClr val="tx1"/>
                </a:solidFill>
              </a:rPr>
              <a:t>stenosis</a:t>
            </a:r>
            <a:r>
              <a:rPr lang="en-US" dirty="0" smtClean="0">
                <a:solidFill>
                  <a:schemeClr val="tx1"/>
                </a:solidFill>
              </a:rPr>
              <a:t> in the distal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common bile duct (</a:t>
            </a:r>
            <a:r>
              <a:rPr lang="en-US" i="1" dirty="0" smtClean="0">
                <a:solidFill>
                  <a:schemeClr val="tx1"/>
                </a:solidFill>
              </a:rPr>
              <a:t>arrow).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267200" y="6096000"/>
            <a:ext cx="4876800" cy="762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en-US" sz="1400" dirty="0" smtClean="0"/>
              <a:t>showing a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slightly </a:t>
            </a:r>
            <a:r>
              <a:rPr lang="en-US" sz="1600" dirty="0" err="1" smtClean="0">
                <a:solidFill>
                  <a:schemeClr val="tx1"/>
                </a:solidFill>
              </a:rPr>
              <a:t>hyperintense</a:t>
            </a:r>
            <a:r>
              <a:rPr lang="en-US" sz="1600" dirty="0" smtClean="0">
                <a:solidFill>
                  <a:schemeClr val="tx1"/>
                </a:solidFill>
              </a:rPr>
              <a:t> infiltrating mass in the pancreatic</a:t>
            </a:r>
          </a:p>
          <a:p>
            <a:pPr algn="l"/>
            <a:r>
              <a:rPr lang="en-US" sz="1600" dirty="0" smtClean="0">
                <a:solidFill>
                  <a:schemeClr val="tx1"/>
                </a:solidFill>
              </a:rPr>
              <a:t>head (</a:t>
            </a:r>
            <a:r>
              <a:rPr lang="en-US" sz="1600" i="1" dirty="0" smtClean="0">
                <a:solidFill>
                  <a:schemeClr val="tx1"/>
                </a:solidFill>
              </a:rPr>
              <a:t>arrow). Final diagnosis: </a:t>
            </a:r>
            <a:r>
              <a:rPr lang="en-US" sz="1600" i="1" dirty="0" err="1" smtClean="0">
                <a:solidFill>
                  <a:schemeClr val="tx1"/>
                </a:solidFill>
              </a:rPr>
              <a:t>cholangiocarcin</a:t>
            </a:r>
            <a:r>
              <a:rPr lang="en-US" sz="1800" i="1" dirty="0" err="1" smtClean="0">
                <a:solidFill>
                  <a:schemeClr val="tx1"/>
                </a:solidFill>
              </a:rPr>
              <a:t>o</a:t>
            </a:r>
            <a:r>
              <a:rPr lang="en-US" sz="1600" i="1" dirty="0" err="1" smtClean="0">
                <a:solidFill>
                  <a:schemeClr val="tx1"/>
                </a:solidFill>
              </a:rPr>
              <a:t>ma</a:t>
            </a:r>
            <a:endParaRPr lang="ar-SA" sz="11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990600"/>
            <a:ext cx="42672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267200" y="990600"/>
            <a:ext cx="48768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رابط مستقيم 10"/>
          <p:cNvCxnSpPr/>
          <p:nvPr/>
        </p:nvCxnSpPr>
        <p:spPr>
          <a:xfrm rot="5400000">
            <a:off x="6782594" y="532606"/>
            <a:ext cx="304006" cy="79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ar-SY" b="1" dirty="0" smtClean="0">
                <a:solidFill>
                  <a:srgbClr val="FF0000"/>
                </a:solidFill>
              </a:rPr>
              <a:t>التدبير </a:t>
            </a:r>
            <a:r>
              <a:rPr lang="en-US" b="1" dirty="0" err="1" smtClean="0">
                <a:solidFill>
                  <a:srgbClr val="FF0000"/>
                </a:solidFill>
              </a:rPr>
              <a:t>Manengment</a:t>
            </a:r>
            <a:endParaRPr lang="ar-SY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ar-SY" b="1" dirty="0" smtClean="0">
                <a:solidFill>
                  <a:srgbClr val="FF0000"/>
                </a:solidFill>
              </a:rPr>
              <a:t>الاستئصال الجراحي</a:t>
            </a:r>
          </a:p>
          <a:p>
            <a:r>
              <a:rPr lang="ar-SY" dirty="0" smtClean="0"/>
              <a:t>محدد بغزو الأوعية المجاورة وغزو </a:t>
            </a:r>
            <a:r>
              <a:rPr lang="ar-SY" dirty="0" err="1" smtClean="0"/>
              <a:t>الاتتقالات</a:t>
            </a:r>
            <a:endParaRPr lang="ar-SY" dirty="0" smtClean="0"/>
          </a:p>
          <a:p>
            <a:r>
              <a:rPr lang="ar-SY" dirty="0" smtClean="0"/>
              <a:t>ينصح الخبراء </a:t>
            </a:r>
            <a:r>
              <a:rPr lang="ar-SY" dirty="0" err="1" smtClean="0"/>
              <a:t>باجراء</a:t>
            </a:r>
            <a:r>
              <a:rPr lang="ar-SY" dirty="0" smtClean="0"/>
              <a:t> تنظير بطن أولاً لاستبعاد وجود الانتقالات والتي يصعب تحديدها قبل العمل الجراحي</a:t>
            </a:r>
          </a:p>
          <a:p>
            <a:r>
              <a:rPr lang="ar-SY" dirty="0" smtClean="0"/>
              <a:t>تقنية العمل الجراحي تعتمد على موقع الورم وعلاقته </a:t>
            </a:r>
            <a:r>
              <a:rPr lang="ar-SY" dirty="0" err="1" smtClean="0"/>
              <a:t>بالبنى</a:t>
            </a:r>
            <a:r>
              <a:rPr lang="ar-SY" dirty="0" smtClean="0"/>
              <a:t> </a:t>
            </a:r>
            <a:r>
              <a:rPr lang="ar-SY" sz="2800" dirty="0" smtClean="0"/>
              <a:t>المحيطة</a:t>
            </a:r>
            <a:endParaRPr lang="ar-SY" dirty="0" smtClean="0"/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FFFF00"/>
                </a:solidFill>
              </a:rPr>
              <a:t>Cholangiocarcinoma</a:t>
            </a:r>
            <a:r>
              <a:rPr lang="ar-SY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Distal</a:t>
            </a:r>
            <a:endParaRPr lang="ar-SY" dirty="0" smtClean="0">
              <a:solidFill>
                <a:srgbClr val="FFFF00"/>
              </a:solidFill>
            </a:endParaRPr>
          </a:p>
          <a:p>
            <a:r>
              <a:rPr lang="ar-SY" dirty="0" smtClean="0">
                <a:solidFill>
                  <a:schemeClr val="bg1"/>
                </a:solidFill>
              </a:rPr>
              <a:t>هو المكان الثاني الأكثر شيوعاً </a:t>
            </a:r>
            <a:r>
              <a:rPr lang="ar-SY" dirty="0" err="1" smtClean="0">
                <a:solidFill>
                  <a:schemeClr val="bg1"/>
                </a:solidFill>
              </a:rPr>
              <a:t>و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الثللث</a:t>
            </a:r>
            <a:r>
              <a:rPr lang="ar-SY" dirty="0" smtClean="0">
                <a:solidFill>
                  <a:schemeClr val="bg1"/>
                </a:solidFill>
              </a:rPr>
              <a:t> القابل للاستئصال الجراحي بعد سرطان المجل</a:t>
            </a:r>
          </a:p>
          <a:p>
            <a:r>
              <a:rPr lang="ar-SY" dirty="0" smtClean="0">
                <a:solidFill>
                  <a:schemeClr val="bg1"/>
                </a:solidFill>
              </a:rPr>
              <a:t>يتم استئصال القناة ورأس </a:t>
            </a:r>
            <a:r>
              <a:rPr lang="ar-SY" dirty="0" err="1" smtClean="0">
                <a:solidFill>
                  <a:schemeClr val="bg1"/>
                </a:solidFill>
              </a:rPr>
              <a:t>البكرياس</a:t>
            </a:r>
            <a:r>
              <a:rPr lang="ar-SY" dirty="0" smtClean="0">
                <a:solidFill>
                  <a:schemeClr val="bg1"/>
                </a:solidFill>
              </a:rPr>
              <a:t> مع </a:t>
            </a:r>
            <a:r>
              <a:rPr lang="ar-SY" dirty="0" err="1" smtClean="0">
                <a:solidFill>
                  <a:schemeClr val="bg1"/>
                </a:solidFill>
              </a:rPr>
              <a:t>مفاغرة</a:t>
            </a:r>
            <a:r>
              <a:rPr lang="ar-SY" dirty="0" smtClean="0">
                <a:solidFill>
                  <a:schemeClr val="bg1"/>
                </a:solidFill>
              </a:rPr>
              <a:t> بنكرياسية </a:t>
            </a:r>
            <a:r>
              <a:rPr lang="ar-SY" dirty="0" err="1" smtClean="0">
                <a:solidFill>
                  <a:schemeClr val="bg1"/>
                </a:solidFill>
              </a:rPr>
              <a:t>عفجية</a:t>
            </a:r>
            <a:endParaRPr lang="ar-SY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solidFill>
                  <a:srgbClr val="FFFF00"/>
                </a:solidFill>
              </a:rPr>
              <a:t>Klat</a:t>
            </a:r>
            <a:r>
              <a:rPr lang="en-US" sz="3600" dirty="0" smtClean="0">
                <a:solidFill>
                  <a:srgbClr val="FFFF00"/>
                </a:solidFill>
              </a:rPr>
              <a:t> Skin</a:t>
            </a:r>
          </a:p>
          <a:p>
            <a:r>
              <a:rPr lang="ar-SY" sz="3000" dirty="0" smtClean="0">
                <a:solidFill>
                  <a:schemeClr val="bg1"/>
                </a:solidFill>
              </a:rPr>
              <a:t>يعتمد على التصوير قبل العمل الجراحي </a:t>
            </a:r>
            <a:r>
              <a:rPr lang="ar-SY" sz="3000" dirty="0" err="1" smtClean="0">
                <a:solidFill>
                  <a:schemeClr val="bg1"/>
                </a:solidFill>
              </a:rPr>
              <a:t>و</a:t>
            </a:r>
            <a:r>
              <a:rPr lang="ar-SY" sz="3000" dirty="0" smtClean="0">
                <a:solidFill>
                  <a:schemeClr val="bg1"/>
                </a:solidFill>
              </a:rPr>
              <a:t> الموجودات أثناء الجراحة</a:t>
            </a:r>
          </a:p>
          <a:p>
            <a:r>
              <a:rPr lang="ar-SY" sz="3000" dirty="0" smtClean="0">
                <a:solidFill>
                  <a:schemeClr val="bg1"/>
                </a:solidFill>
              </a:rPr>
              <a:t>يمثل الورم في هذه المنطقة تحدياً جراحياً بسبب قربه من </a:t>
            </a:r>
            <a:r>
              <a:rPr lang="ar-SY" sz="3000" dirty="0" err="1" smtClean="0">
                <a:solidFill>
                  <a:schemeClr val="bg1"/>
                </a:solidFill>
              </a:rPr>
              <a:t>الاوعية</a:t>
            </a:r>
            <a:endParaRPr lang="ar-SY" sz="3000" dirty="0" smtClean="0">
              <a:solidFill>
                <a:schemeClr val="bg1"/>
              </a:solidFill>
            </a:endParaRPr>
          </a:p>
          <a:p>
            <a:r>
              <a:rPr lang="ar-SY" sz="3000" dirty="0" smtClean="0">
                <a:solidFill>
                  <a:schemeClr val="bg1"/>
                </a:solidFill>
              </a:rPr>
              <a:t>عند استبعاد وجود انتقالات يتم </a:t>
            </a:r>
            <a:r>
              <a:rPr lang="ar-SY" sz="3000" dirty="0" err="1" smtClean="0">
                <a:solidFill>
                  <a:schemeClr val="bg1"/>
                </a:solidFill>
              </a:rPr>
              <a:t>اجراء</a:t>
            </a:r>
            <a:r>
              <a:rPr lang="ar-SY" sz="3000" dirty="0" smtClean="0">
                <a:solidFill>
                  <a:schemeClr val="bg1"/>
                </a:solidFill>
              </a:rPr>
              <a:t> العمل الجراحي</a:t>
            </a:r>
          </a:p>
          <a:p>
            <a:pPr>
              <a:buNone/>
            </a:pPr>
            <a:endParaRPr lang="ar-SA" sz="3600" dirty="0" smtClean="0">
              <a:solidFill>
                <a:schemeClr val="bg1"/>
              </a:solidFill>
            </a:endParaRPr>
          </a:p>
          <a:p>
            <a:endParaRPr lang="ar-SY" dirty="0" smtClean="0">
              <a:solidFill>
                <a:schemeClr val="bg1"/>
              </a:solidFill>
            </a:endParaRPr>
          </a:p>
          <a:p>
            <a:endParaRPr lang="ar-SA" dirty="0" smtClean="0">
              <a:solidFill>
                <a:schemeClr val="bg1"/>
              </a:solidFill>
            </a:endParaRPr>
          </a:p>
          <a:p>
            <a:endParaRPr lang="ar-SY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81000" y="304800"/>
            <a:ext cx="19050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سرطان القسم البعيد للقناة</a:t>
            </a:r>
            <a:endParaRPr lang="ar-SA" sz="2800" b="1" dirty="0">
              <a:solidFill>
                <a:schemeClr val="tx1"/>
              </a:solidFill>
            </a:endParaRPr>
          </a:p>
        </p:txBody>
      </p:sp>
      <p:cxnSp>
        <p:nvCxnSpPr>
          <p:cNvPr id="10" name="رابط بشكل مرفق 9"/>
          <p:cNvCxnSpPr/>
          <p:nvPr/>
        </p:nvCxnSpPr>
        <p:spPr>
          <a:xfrm flipV="1">
            <a:off x="2286000" y="381000"/>
            <a:ext cx="1447800" cy="3810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بشكل مرفق 13"/>
          <p:cNvCxnSpPr/>
          <p:nvPr/>
        </p:nvCxnSpPr>
        <p:spPr>
          <a:xfrm>
            <a:off x="2209800" y="762000"/>
            <a:ext cx="1600200" cy="9144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3733800" y="0"/>
            <a:ext cx="1524000" cy="99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ا </a:t>
            </a:r>
            <a:r>
              <a:rPr lang="ar-SY" sz="2400" b="1" dirty="0" err="1" smtClean="0">
                <a:solidFill>
                  <a:schemeClr val="tx1"/>
                </a:solidFill>
              </a:rPr>
              <a:t>نتقالات</a:t>
            </a:r>
            <a:r>
              <a:rPr lang="ar-SY" sz="2400" b="1" dirty="0" smtClean="0">
                <a:solidFill>
                  <a:schemeClr val="tx1"/>
                </a:solidFill>
              </a:rPr>
              <a:t> أو غزو موضعي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810000" y="1295400"/>
            <a:ext cx="15240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ورم موضع</a:t>
            </a:r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 rot="5400000">
            <a:off x="4038997" y="2514203"/>
            <a:ext cx="914400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>
            <a:endCxn id="48" idx="1"/>
          </p:cNvCxnSpPr>
          <p:nvPr/>
        </p:nvCxnSpPr>
        <p:spPr>
          <a:xfrm>
            <a:off x="5334000" y="457200"/>
            <a:ext cx="1066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3124200" y="2971800"/>
            <a:ext cx="24384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 smtClean="0">
              <a:solidFill>
                <a:schemeClr val="tx1"/>
              </a:solidFill>
            </a:endParaRPr>
          </a:p>
          <a:p>
            <a:pPr algn="ctr"/>
            <a:r>
              <a:rPr lang="ar-SY" sz="2000" b="1" dirty="0" smtClean="0">
                <a:solidFill>
                  <a:schemeClr val="tx1"/>
                </a:solidFill>
              </a:rPr>
              <a:t>تنظير بطن استقصائي مع</a:t>
            </a:r>
          </a:p>
          <a:p>
            <a:pPr algn="ctr"/>
            <a:r>
              <a:rPr lang="ar-SY" sz="2000" b="1" dirty="0" smtClean="0">
                <a:solidFill>
                  <a:schemeClr val="tx1"/>
                </a:solidFill>
              </a:rPr>
              <a:t> أو بدون فتح بطن جراحي </a:t>
            </a:r>
          </a:p>
          <a:p>
            <a:pPr algn="ctr"/>
            <a:endParaRPr lang="ar-SY" dirty="0" smtClean="0">
              <a:solidFill>
                <a:schemeClr val="tx1"/>
              </a:solidFill>
            </a:endParaRPr>
          </a:p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29" name="رابط بشكل مرفق 28"/>
          <p:cNvCxnSpPr>
            <a:stCxn id="27" idx="3"/>
          </p:cNvCxnSpPr>
          <p:nvPr/>
        </p:nvCxnSpPr>
        <p:spPr>
          <a:xfrm>
            <a:off x="5562600" y="3429000"/>
            <a:ext cx="990600" cy="10668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بشكل مرفق 30"/>
          <p:cNvCxnSpPr>
            <a:stCxn id="27" idx="1"/>
          </p:cNvCxnSpPr>
          <p:nvPr/>
        </p:nvCxnSpPr>
        <p:spPr>
          <a:xfrm rot="10800000" flipV="1">
            <a:off x="2514600" y="3429000"/>
            <a:ext cx="609600" cy="11430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5410200" y="4572000"/>
            <a:ext cx="1905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قابل للجراحة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1524000" y="4572000"/>
            <a:ext cx="1981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غير قابل للجراحة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6400800" y="0"/>
            <a:ext cx="16002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Stent  or PTC</a:t>
            </a:r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51" name="رابط كسهم مستقيم 50"/>
          <p:cNvCxnSpPr/>
          <p:nvPr/>
        </p:nvCxnSpPr>
        <p:spPr>
          <a:xfrm rot="5400000">
            <a:off x="2134394" y="5485606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 rot="5400000">
            <a:off x="6211094" y="5447506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ستطيل 58"/>
          <p:cNvSpPr/>
          <p:nvPr/>
        </p:nvSpPr>
        <p:spPr>
          <a:xfrm>
            <a:off x="4953000" y="5715000"/>
            <a:ext cx="3124200" cy="1143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استئصال جزء من البنكرياس </a:t>
            </a:r>
            <a:r>
              <a:rPr lang="ar-SY" sz="2400" b="1" dirty="0" err="1" smtClean="0">
                <a:solidFill>
                  <a:schemeClr val="tx1"/>
                </a:solidFill>
              </a:rPr>
              <a:t>و</a:t>
            </a:r>
            <a:r>
              <a:rPr lang="ar-SY" sz="2400" b="1" dirty="0" smtClean="0">
                <a:solidFill>
                  <a:schemeClr val="tx1"/>
                </a:solidFill>
              </a:rPr>
              <a:t> </a:t>
            </a:r>
            <a:r>
              <a:rPr lang="ar-SY" sz="2400" b="1" dirty="0" err="1" smtClean="0">
                <a:solidFill>
                  <a:schemeClr val="tx1"/>
                </a:solidFill>
              </a:rPr>
              <a:t>العفج</a:t>
            </a:r>
            <a:r>
              <a:rPr lang="ar-SY" sz="2400" b="1" dirty="0" smtClean="0">
                <a:solidFill>
                  <a:schemeClr val="tx1"/>
                </a:solidFill>
              </a:rPr>
              <a:t> +  معالجة </a:t>
            </a:r>
            <a:r>
              <a:rPr lang="ar-SY" sz="2400" b="1" dirty="0" err="1" smtClean="0">
                <a:solidFill>
                  <a:schemeClr val="tx1"/>
                </a:solidFill>
              </a:rPr>
              <a:t>اضافية</a:t>
            </a:r>
            <a:r>
              <a:rPr lang="ar-SY" sz="2400" b="1" dirty="0" smtClean="0">
                <a:solidFill>
                  <a:schemeClr val="tx1"/>
                </a:solidFill>
              </a:rPr>
              <a:t> بعد الجراحة</a:t>
            </a:r>
          </a:p>
        </p:txBody>
      </p:sp>
      <p:sp>
        <p:nvSpPr>
          <p:cNvPr id="60" name="مستطيل 59"/>
          <p:cNvSpPr/>
          <p:nvPr/>
        </p:nvSpPr>
        <p:spPr>
          <a:xfrm>
            <a:off x="1143000" y="5791200"/>
            <a:ext cx="2743200" cy="1066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مجازة صفراوية ملطفة + استئصال معدي </a:t>
            </a:r>
            <a:r>
              <a:rPr lang="ar-SY" sz="2400" b="1" dirty="0" err="1" smtClean="0">
                <a:solidFill>
                  <a:schemeClr val="tx1"/>
                </a:solidFill>
              </a:rPr>
              <a:t>عفجي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209800" y="152401"/>
            <a:ext cx="685800" cy="58477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CT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4191000" y="2057400"/>
            <a:ext cx="12192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MRI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MRCP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PTC</a:t>
            </a:r>
            <a:endParaRPr lang="ar-SA" sz="2000" b="1" dirty="0">
              <a:solidFill>
                <a:schemeClr val="bg1"/>
              </a:solidFill>
            </a:endParaRPr>
          </a:p>
        </p:txBody>
      </p:sp>
      <p:cxnSp>
        <p:nvCxnSpPr>
          <p:cNvPr id="43" name="رابط مستقيم 42"/>
          <p:cNvCxnSpPr/>
          <p:nvPr/>
        </p:nvCxnSpPr>
        <p:spPr>
          <a:xfrm>
            <a:off x="6781800" y="6400800"/>
            <a:ext cx="228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رابط مستقيم 52"/>
          <p:cNvCxnSpPr/>
          <p:nvPr/>
        </p:nvCxnSpPr>
        <p:spPr>
          <a:xfrm>
            <a:off x="1219200" y="6248400"/>
            <a:ext cx="228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sp>
        <p:nvSpPr>
          <p:cNvPr id="4" name="مستطيل 3"/>
          <p:cNvSpPr/>
          <p:nvPr/>
        </p:nvSpPr>
        <p:spPr>
          <a:xfrm>
            <a:off x="381000" y="304800"/>
            <a:ext cx="1905000" cy="10668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 smtClean="0">
                <a:solidFill>
                  <a:schemeClr val="tx1"/>
                </a:solidFill>
              </a:rPr>
              <a:t>سرطان </a:t>
            </a:r>
            <a:r>
              <a:rPr lang="ar-SY" sz="2800" b="1" dirty="0" err="1" smtClean="0">
                <a:solidFill>
                  <a:schemeClr val="tx1"/>
                </a:solidFill>
              </a:rPr>
              <a:t>السرة</a:t>
            </a:r>
            <a:endParaRPr lang="ar-SA" sz="2800" b="1" dirty="0">
              <a:solidFill>
                <a:schemeClr val="tx1"/>
              </a:solidFill>
            </a:endParaRPr>
          </a:p>
        </p:txBody>
      </p:sp>
      <p:cxnSp>
        <p:nvCxnSpPr>
          <p:cNvPr id="10" name="رابط بشكل مرفق 9"/>
          <p:cNvCxnSpPr/>
          <p:nvPr/>
        </p:nvCxnSpPr>
        <p:spPr>
          <a:xfrm flipV="1">
            <a:off x="2362200" y="381000"/>
            <a:ext cx="1447800" cy="3810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بشكل مرفق 13"/>
          <p:cNvCxnSpPr/>
          <p:nvPr/>
        </p:nvCxnSpPr>
        <p:spPr>
          <a:xfrm>
            <a:off x="2286000" y="762000"/>
            <a:ext cx="1600200" cy="91440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/>
          <p:cNvSpPr/>
          <p:nvPr/>
        </p:nvSpPr>
        <p:spPr>
          <a:xfrm>
            <a:off x="3810000" y="0"/>
            <a:ext cx="1524000" cy="9906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ا </a:t>
            </a:r>
            <a:r>
              <a:rPr lang="ar-SY" sz="2400" b="1" dirty="0" err="1" smtClean="0">
                <a:solidFill>
                  <a:schemeClr val="tx1"/>
                </a:solidFill>
              </a:rPr>
              <a:t>نتقالات</a:t>
            </a:r>
            <a:r>
              <a:rPr lang="ar-SY" sz="2400" b="1" dirty="0" smtClean="0">
                <a:solidFill>
                  <a:schemeClr val="tx1"/>
                </a:solidFill>
              </a:rPr>
              <a:t> أو غزو موضعي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886200" y="1295400"/>
            <a:ext cx="1524000" cy="7620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ورم موضع</a:t>
            </a:r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18" name="رابط كسهم مستقيم 17"/>
          <p:cNvCxnSpPr/>
          <p:nvPr/>
        </p:nvCxnSpPr>
        <p:spPr>
          <a:xfrm rot="5400000">
            <a:off x="4115197" y="2514203"/>
            <a:ext cx="914400" cy="79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كسهم مستقيم 22"/>
          <p:cNvCxnSpPr/>
          <p:nvPr/>
        </p:nvCxnSpPr>
        <p:spPr>
          <a:xfrm>
            <a:off x="5410200" y="457200"/>
            <a:ext cx="990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ستطيل 26"/>
          <p:cNvSpPr/>
          <p:nvPr/>
        </p:nvSpPr>
        <p:spPr>
          <a:xfrm>
            <a:off x="3048000" y="2971800"/>
            <a:ext cx="24384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 dirty="0" smtClean="0">
              <a:solidFill>
                <a:schemeClr val="tx1"/>
              </a:solidFill>
            </a:endParaRPr>
          </a:p>
          <a:p>
            <a:pPr algn="ctr"/>
            <a:r>
              <a:rPr lang="ar-SY" b="1" dirty="0" smtClean="0">
                <a:solidFill>
                  <a:schemeClr val="tx1"/>
                </a:solidFill>
              </a:rPr>
              <a:t>تنظير بطن استقصائي مع</a:t>
            </a:r>
          </a:p>
          <a:p>
            <a:pPr algn="ctr"/>
            <a:r>
              <a:rPr lang="ar-SY" b="1" dirty="0" smtClean="0">
                <a:solidFill>
                  <a:schemeClr val="tx1"/>
                </a:solidFill>
              </a:rPr>
              <a:t> أو بدون فتح بطن جراحي </a:t>
            </a:r>
          </a:p>
          <a:p>
            <a:pPr algn="ctr"/>
            <a:endParaRPr lang="ar-SY" dirty="0" smtClean="0">
              <a:solidFill>
                <a:schemeClr val="tx1"/>
              </a:solidFill>
            </a:endParaRPr>
          </a:p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29" name="رابط بشكل مرفق 28"/>
          <p:cNvCxnSpPr>
            <a:stCxn id="27" idx="3"/>
          </p:cNvCxnSpPr>
          <p:nvPr/>
        </p:nvCxnSpPr>
        <p:spPr>
          <a:xfrm>
            <a:off x="5486400" y="3429000"/>
            <a:ext cx="990600" cy="10668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رابط بشكل مرفق 30"/>
          <p:cNvCxnSpPr>
            <a:stCxn id="27" idx="1"/>
          </p:cNvCxnSpPr>
          <p:nvPr/>
        </p:nvCxnSpPr>
        <p:spPr>
          <a:xfrm rot="10800000" flipV="1">
            <a:off x="2438400" y="3429000"/>
            <a:ext cx="609600" cy="1143000"/>
          </a:xfrm>
          <a:prstGeom prst="bentConnector2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ستطيل 37"/>
          <p:cNvSpPr/>
          <p:nvPr/>
        </p:nvSpPr>
        <p:spPr>
          <a:xfrm>
            <a:off x="5257800" y="4572000"/>
            <a:ext cx="1905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قابل للجراحة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39" name="مستطيل 38"/>
          <p:cNvSpPr/>
          <p:nvPr/>
        </p:nvSpPr>
        <p:spPr>
          <a:xfrm>
            <a:off x="1524000" y="4572000"/>
            <a:ext cx="19812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غير قابل للجراحة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6400800" y="0"/>
            <a:ext cx="1600200" cy="91440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Stent  or PTC</a:t>
            </a:r>
            <a:endParaRPr lang="ar-SA" sz="2400" b="1" dirty="0">
              <a:solidFill>
                <a:schemeClr val="tx1"/>
              </a:solidFill>
            </a:endParaRPr>
          </a:p>
        </p:txBody>
      </p:sp>
      <p:cxnSp>
        <p:nvCxnSpPr>
          <p:cNvPr id="51" name="رابط كسهم مستقيم 50"/>
          <p:cNvCxnSpPr/>
          <p:nvPr/>
        </p:nvCxnSpPr>
        <p:spPr>
          <a:xfrm rot="5400000">
            <a:off x="2134394" y="5485606"/>
            <a:ext cx="6096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رابط كسهم مستقيم 53"/>
          <p:cNvCxnSpPr/>
          <p:nvPr/>
        </p:nvCxnSpPr>
        <p:spPr>
          <a:xfrm rot="5400000">
            <a:off x="6058694" y="5447506"/>
            <a:ext cx="5334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مستطيل 58"/>
          <p:cNvSpPr/>
          <p:nvPr/>
        </p:nvSpPr>
        <p:spPr>
          <a:xfrm>
            <a:off x="5029200" y="5715000"/>
            <a:ext cx="2667000" cy="914400"/>
          </a:xfrm>
          <a:prstGeom prst="rect">
            <a:avLst/>
          </a:prstGeom>
          <a:solidFill>
            <a:schemeClr val="bg2"/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 smtClean="0">
                <a:solidFill>
                  <a:schemeClr val="tx1"/>
                </a:solidFill>
              </a:rPr>
              <a:t>استئصال </a:t>
            </a:r>
            <a:r>
              <a:rPr lang="ar-SY" sz="2400" b="1" dirty="0" err="1" smtClean="0">
                <a:solidFill>
                  <a:schemeClr val="tx1"/>
                </a:solidFill>
              </a:rPr>
              <a:t>السرة</a:t>
            </a:r>
            <a:r>
              <a:rPr lang="ar-SY" sz="2400" b="1" dirty="0" smtClean="0">
                <a:solidFill>
                  <a:schemeClr val="tx1"/>
                </a:solidFill>
              </a:rPr>
              <a:t> مع أو بدون استئصال كبدي</a:t>
            </a:r>
            <a:endParaRPr lang="ar-SA" sz="2400" b="1" dirty="0">
              <a:solidFill>
                <a:schemeClr val="tx1"/>
              </a:solidFill>
            </a:endParaRPr>
          </a:p>
        </p:txBody>
      </p:sp>
      <p:sp>
        <p:nvSpPr>
          <p:cNvPr id="60" name="مستطيل 59"/>
          <p:cNvSpPr/>
          <p:nvPr/>
        </p:nvSpPr>
        <p:spPr>
          <a:xfrm>
            <a:off x="1371600" y="5791200"/>
            <a:ext cx="25146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 Stent</a:t>
            </a:r>
            <a:r>
              <a:rPr lang="en-US" dirty="0" smtClean="0"/>
              <a:t> </a:t>
            </a:r>
            <a:r>
              <a:rPr lang="ar-SY" sz="2000" b="1" dirty="0" smtClean="0">
                <a:solidFill>
                  <a:schemeClr val="tx1"/>
                </a:solidFill>
              </a:rPr>
              <a:t>أو مجازات ملطفة</a:t>
            </a:r>
            <a:endParaRPr lang="ar-SA" b="1" dirty="0">
              <a:solidFill>
                <a:schemeClr val="tx1"/>
              </a:solidFill>
            </a:endParaRPr>
          </a:p>
        </p:txBody>
      </p:sp>
      <p:sp>
        <p:nvSpPr>
          <p:cNvPr id="28" name="مربع نص 27"/>
          <p:cNvSpPr txBox="1"/>
          <p:nvPr/>
        </p:nvSpPr>
        <p:spPr>
          <a:xfrm>
            <a:off x="2209800" y="152401"/>
            <a:ext cx="6858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CT</a:t>
            </a:r>
            <a:endParaRPr lang="ar-SA" sz="3200" b="1" dirty="0">
              <a:solidFill>
                <a:schemeClr val="bg1"/>
              </a:solidFill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4648200" y="2057400"/>
            <a:ext cx="91440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MRI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MRCP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PTC</a:t>
            </a:r>
            <a:endParaRPr lang="ar-SA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/>
              <a:t>ي حال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Y" sz="3600" b="1" dirty="0" smtClean="0">
                <a:solidFill>
                  <a:srgbClr val="FF0000"/>
                </a:solidFill>
              </a:rPr>
              <a:t>المعالجة الملطفة </a:t>
            </a:r>
            <a:r>
              <a:rPr lang="en-US" sz="3600" b="1" dirty="0" smtClean="0">
                <a:solidFill>
                  <a:srgbClr val="FF0000"/>
                </a:solidFill>
              </a:rPr>
              <a:t>Palliative therapy</a:t>
            </a:r>
            <a:endParaRPr lang="ar-SY" sz="36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/>
              <a:t>في حال </a:t>
            </a:r>
            <a:r>
              <a:rPr lang="en-US" dirty="0" err="1" smtClean="0">
                <a:solidFill>
                  <a:schemeClr val="bg1"/>
                </a:solidFill>
              </a:rPr>
              <a:t>Cholangiocarcinoma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Distal</a:t>
            </a:r>
            <a:r>
              <a:rPr lang="ar-SY" dirty="0" smtClean="0">
                <a:solidFill>
                  <a:schemeClr val="bg1"/>
                </a:solidFill>
              </a:rPr>
              <a:t> يتم وضع </a:t>
            </a:r>
            <a:r>
              <a:rPr lang="en-US" dirty="0" smtClean="0">
                <a:solidFill>
                  <a:schemeClr val="bg1"/>
                </a:solidFill>
              </a:rPr>
              <a:t>Stent </a:t>
            </a:r>
            <a:r>
              <a:rPr lang="ar-SY" dirty="0" smtClean="0">
                <a:solidFill>
                  <a:schemeClr val="bg1"/>
                </a:solidFill>
              </a:rPr>
              <a:t>عن طريق </a:t>
            </a:r>
            <a:r>
              <a:rPr lang="ar-SY" dirty="0" err="1" smtClean="0">
                <a:solidFill>
                  <a:schemeClr val="bg1"/>
                </a:solidFill>
              </a:rPr>
              <a:t>الـ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ERCP </a:t>
            </a:r>
            <a:endParaRPr lang="ar-SY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>
                <a:solidFill>
                  <a:schemeClr val="bg1"/>
                </a:solidFill>
              </a:rPr>
              <a:t>في حال ورم متقدم أوجود انتقالات يتم نزح الصفراء عن طريق </a:t>
            </a:r>
            <a:r>
              <a:rPr lang="en-US" dirty="0" smtClean="0">
                <a:solidFill>
                  <a:schemeClr val="bg1"/>
                </a:solidFill>
              </a:rPr>
              <a:t>     PTC </a:t>
            </a:r>
            <a:r>
              <a:rPr lang="ar-SY" dirty="0" smtClean="0">
                <a:solidFill>
                  <a:schemeClr val="bg1"/>
                </a:solidFill>
              </a:rPr>
              <a:t>ووضع </a:t>
            </a:r>
            <a:r>
              <a:rPr lang="en-US" dirty="0" smtClean="0">
                <a:solidFill>
                  <a:schemeClr val="bg1"/>
                </a:solidFill>
              </a:rPr>
              <a:t>Stent</a:t>
            </a:r>
            <a:endParaRPr lang="ar-SY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>
                <a:solidFill>
                  <a:schemeClr val="bg1"/>
                </a:solidFill>
              </a:rPr>
              <a:t>في حال الورم حول </a:t>
            </a:r>
            <a:r>
              <a:rPr lang="ar-SY" dirty="0" err="1" smtClean="0">
                <a:solidFill>
                  <a:schemeClr val="bg1"/>
                </a:solidFill>
              </a:rPr>
              <a:t>السرة</a:t>
            </a:r>
            <a:r>
              <a:rPr lang="ar-SY" dirty="0" smtClean="0">
                <a:solidFill>
                  <a:schemeClr val="bg1"/>
                </a:solidFill>
              </a:rPr>
              <a:t> مع التهاب صفراوي يجب وضع عدة </a:t>
            </a:r>
            <a:r>
              <a:rPr lang="ar-SY" dirty="0" err="1" smtClean="0">
                <a:solidFill>
                  <a:schemeClr val="bg1"/>
                </a:solidFill>
              </a:rPr>
              <a:t>ستنتات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لازالة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التضيقات</a:t>
            </a:r>
            <a:r>
              <a:rPr lang="ar-SY" dirty="0" smtClean="0">
                <a:solidFill>
                  <a:schemeClr val="bg1"/>
                </a:solidFill>
              </a:rPr>
              <a:t> في </a:t>
            </a:r>
            <a:r>
              <a:rPr lang="ar-SY" dirty="0" err="1" smtClean="0">
                <a:solidFill>
                  <a:schemeClr val="bg1"/>
                </a:solidFill>
              </a:rPr>
              <a:t>التشعبات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ar-SY" dirty="0" err="1" smtClean="0">
                <a:solidFill>
                  <a:schemeClr val="bg1"/>
                </a:solidFill>
              </a:rPr>
              <a:t>القنوية</a:t>
            </a:r>
            <a:endParaRPr lang="ar-SY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>
                <a:solidFill>
                  <a:schemeClr val="bg1"/>
                </a:solidFill>
              </a:rPr>
              <a:t>المعالجة </a:t>
            </a:r>
            <a:r>
              <a:rPr lang="ar-SY" dirty="0" err="1" smtClean="0">
                <a:solidFill>
                  <a:schemeClr val="bg1"/>
                </a:solidFill>
              </a:rPr>
              <a:t>الشعاعية</a:t>
            </a:r>
            <a:endParaRPr lang="ar-SY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Y" b="1" dirty="0" smtClean="0">
                <a:solidFill>
                  <a:srgbClr val="FF0000"/>
                </a:solidFill>
              </a:rPr>
              <a:t>المعالجة </a:t>
            </a:r>
            <a:r>
              <a:rPr lang="ar-SY" b="1" dirty="0" err="1" smtClean="0">
                <a:solidFill>
                  <a:srgbClr val="FF0000"/>
                </a:solidFill>
              </a:rPr>
              <a:t>الشعاعية</a:t>
            </a:r>
            <a:endParaRPr lang="ar-SY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b="1" dirty="0" smtClean="0">
                <a:solidFill>
                  <a:schemeClr val="bg1"/>
                </a:solidFill>
              </a:rPr>
              <a:t> </a:t>
            </a:r>
            <a:r>
              <a:rPr lang="ar-SY" dirty="0" smtClean="0">
                <a:solidFill>
                  <a:schemeClr val="bg1"/>
                </a:solidFill>
              </a:rPr>
              <a:t>لوحدها لم تثبت في معالجة </a:t>
            </a:r>
            <a:r>
              <a:rPr lang="en-US" sz="2400" dirty="0" err="1" smtClean="0">
                <a:solidFill>
                  <a:schemeClr val="bg1"/>
                </a:solidFill>
              </a:rPr>
              <a:t>Cholangiocarcinoma</a:t>
            </a:r>
            <a:endParaRPr lang="ar-SY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>
                <a:solidFill>
                  <a:schemeClr val="bg1"/>
                </a:solidFill>
              </a:rPr>
              <a:t>يمكن استخدام </a:t>
            </a:r>
            <a:r>
              <a:rPr lang="en-US" dirty="0" smtClean="0">
                <a:solidFill>
                  <a:schemeClr val="bg1"/>
                </a:solidFill>
              </a:rPr>
              <a:t>FU </a:t>
            </a:r>
            <a:r>
              <a:rPr lang="ar-SY" dirty="0" smtClean="0">
                <a:solidFill>
                  <a:schemeClr val="bg1"/>
                </a:solidFill>
              </a:rPr>
              <a:t> 5 أو </a:t>
            </a:r>
            <a:r>
              <a:rPr lang="ar-SY" dirty="0" err="1" smtClean="0">
                <a:solidFill>
                  <a:schemeClr val="bg1"/>
                </a:solidFill>
              </a:rPr>
              <a:t>ميثوتركسات</a:t>
            </a:r>
            <a:endParaRPr lang="ar-SY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ar-SY" dirty="0" smtClean="0">
                <a:solidFill>
                  <a:schemeClr val="bg1"/>
                </a:solidFill>
              </a:rPr>
              <a:t>يمكن استخدام معالجة مشتركة </a:t>
            </a:r>
            <a:r>
              <a:rPr lang="ar-SY" dirty="0" err="1" smtClean="0">
                <a:solidFill>
                  <a:schemeClr val="bg1"/>
                </a:solidFill>
              </a:rPr>
              <a:t>شعاعية</a:t>
            </a:r>
            <a:r>
              <a:rPr lang="ar-SY" dirty="0" smtClean="0">
                <a:solidFill>
                  <a:schemeClr val="bg1"/>
                </a:solidFill>
              </a:rPr>
              <a:t> + كيماوية</a:t>
            </a:r>
            <a:endParaRPr lang="ar-SY" sz="40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ar-SY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ar-SY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ar-SA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buFont typeface="Wingdings" pitchFamily="2" charset="2"/>
              <a:buChar char="q"/>
            </a:pPr>
            <a:r>
              <a:rPr lang="ar-SY" sz="4000" b="1" dirty="0" smtClean="0">
                <a:solidFill>
                  <a:srgbClr val="FF0000"/>
                </a:solidFill>
              </a:rPr>
              <a:t>النتائج</a:t>
            </a:r>
          </a:p>
          <a:p>
            <a:pPr>
              <a:buFont typeface="Wingdings" pitchFamily="2" charset="2"/>
              <a:buChar char="v"/>
            </a:pPr>
            <a:r>
              <a:rPr lang="ar-SY" dirty="0" smtClean="0">
                <a:solidFill>
                  <a:srgbClr val="FFFF00"/>
                </a:solidFill>
              </a:rPr>
              <a:t>سرطان </a:t>
            </a:r>
            <a:r>
              <a:rPr lang="ar-SY" dirty="0" err="1" smtClean="0">
                <a:solidFill>
                  <a:srgbClr val="FFFF00"/>
                </a:solidFill>
              </a:rPr>
              <a:t>السرة</a:t>
            </a:r>
            <a:r>
              <a:rPr lang="ar-SY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Klat</a:t>
            </a:r>
            <a:r>
              <a:rPr lang="en-US" dirty="0" smtClean="0">
                <a:solidFill>
                  <a:srgbClr val="FFFF00"/>
                </a:solidFill>
              </a:rPr>
              <a:t> skin</a:t>
            </a:r>
            <a:endParaRPr lang="ar-SY" dirty="0" smtClean="0">
              <a:solidFill>
                <a:srgbClr val="FFFF00"/>
              </a:solidFill>
            </a:endParaRPr>
          </a:p>
          <a:p>
            <a:r>
              <a:rPr lang="ar-SY" dirty="0" smtClean="0"/>
              <a:t>غالبا </a:t>
            </a:r>
            <a:r>
              <a:rPr lang="ar-SY" dirty="0" err="1" smtClean="0"/>
              <a:t>مايكشف</a:t>
            </a:r>
            <a:r>
              <a:rPr lang="ar-SY" dirty="0" smtClean="0"/>
              <a:t> بمرحلة متأخرة مع غزو </a:t>
            </a:r>
            <a:r>
              <a:rPr lang="ar-SY" dirty="0" err="1" smtClean="0"/>
              <a:t>موضي</a:t>
            </a:r>
            <a:r>
              <a:rPr lang="ar-SY" dirty="0" smtClean="0"/>
              <a:t> و انتقالات للأوعية </a:t>
            </a:r>
          </a:p>
          <a:p>
            <a:r>
              <a:rPr lang="ar-SY" dirty="0" smtClean="0"/>
              <a:t>ففي دراسة فقط 56% من مرضى </a:t>
            </a:r>
            <a:r>
              <a:rPr lang="ar-SY" dirty="0" err="1" smtClean="0"/>
              <a:t>السرة</a:t>
            </a:r>
            <a:r>
              <a:rPr lang="ar-SY" dirty="0" smtClean="0"/>
              <a:t> كان قابلاً للجراحة مع نسبة بقيا 11 % لـ 5 سنوات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>
                <a:solidFill>
                  <a:srgbClr val="FFFF00"/>
                </a:solidFill>
              </a:rPr>
              <a:t>Cholangiocarcinoma</a:t>
            </a:r>
            <a:r>
              <a:rPr lang="ar-SY" dirty="0" smtClean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Distal</a:t>
            </a:r>
            <a:endParaRPr lang="ar-SY" dirty="0" smtClean="0">
              <a:solidFill>
                <a:srgbClr val="FFFF00"/>
              </a:solidFill>
            </a:endParaRPr>
          </a:p>
          <a:p>
            <a:r>
              <a:rPr lang="ar-SY" dirty="0" smtClean="0">
                <a:solidFill>
                  <a:schemeClr val="bg1"/>
                </a:solidFill>
              </a:rPr>
              <a:t>قابل للجراحة أكثر </a:t>
            </a:r>
            <a:r>
              <a:rPr lang="ar-SY" dirty="0" err="1" smtClean="0">
                <a:solidFill>
                  <a:schemeClr val="bg1"/>
                </a:solidFill>
              </a:rPr>
              <a:t>و</a:t>
            </a:r>
            <a:r>
              <a:rPr lang="ar-SY" dirty="0" smtClean="0">
                <a:solidFill>
                  <a:schemeClr val="bg1"/>
                </a:solidFill>
              </a:rPr>
              <a:t> نسبة </a:t>
            </a:r>
            <a:r>
              <a:rPr lang="ar-SY" dirty="0" err="1" smtClean="0">
                <a:solidFill>
                  <a:schemeClr val="bg1"/>
                </a:solidFill>
              </a:rPr>
              <a:t>البقيا</a:t>
            </a:r>
            <a:r>
              <a:rPr lang="ar-SY" dirty="0" smtClean="0">
                <a:solidFill>
                  <a:schemeClr val="bg1"/>
                </a:solidFill>
              </a:rPr>
              <a:t> أعلى</a:t>
            </a:r>
            <a:endParaRPr lang="ar-SY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4"/>
          <p:cNvSpPr>
            <a:spLocks noChangeArrowheads="1" noChangeShapeType="1" noTextEdit="1"/>
          </p:cNvSpPr>
          <p:nvPr/>
        </p:nvSpPr>
        <p:spPr bwMode="auto">
          <a:xfrm>
            <a:off x="2011363" y="2246313"/>
            <a:ext cx="4894262" cy="287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95"/>
              </a:avLst>
            </a:prstTxWarp>
          </a:bodyPr>
          <a:lstStyle/>
          <a:p>
            <a:pPr algn="ctr"/>
            <a:r>
              <a:rPr lang="en-US" sz="44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Thank you</a:t>
            </a:r>
            <a:endParaRPr lang="ar-SA" sz="4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1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0" y="4800600"/>
            <a:ext cx="9144000" cy="2057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/>
              <a:t>.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r>
              <a:rPr lang="en-US" sz="2800" b="1" dirty="0" err="1" smtClean="0"/>
              <a:t>intrahepatic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cholangiocarcinoma</a:t>
            </a:r>
            <a:r>
              <a:rPr lang="en-US" sz="2400" dirty="0" smtClean="0"/>
              <a:t>, there is atrophy  of left lobe and </a:t>
            </a:r>
            <a:r>
              <a:rPr lang="en-US" sz="2400" dirty="0" err="1" smtClean="0"/>
              <a:t>biliary</a:t>
            </a:r>
            <a:r>
              <a:rPr lang="en-US" sz="2400" dirty="0" smtClean="0"/>
              <a:t> dilatation (thick arrow). The of </a:t>
            </a:r>
            <a:br>
              <a:rPr lang="en-US" sz="2400" dirty="0" smtClean="0"/>
            </a:br>
            <a:r>
              <a:rPr lang="en-US" sz="2400" dirty="0" smtClean="0"/>
              <a:t>hepatic vein is not visualized, most likely encased by tumor</a:t>
            </a:r>
            <a:endParaRPr lang="ar-SA" sz="2400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208087"/>
          </a:xfrm>
        </p:spPr>
        <p:txBody>
          <a:bodyPr>
            <a:normAutofit/>
          </a:bodyPr>
          <a:lstStyle/>
          <a:p>
            <a:endParaRPr lang="ar-SA" sz="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1" y="0"/>
            <a:ext cx="4495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6497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0" y="6172200"/>
            <a:ext cx="44196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200" dirty="0" err="1" smtClean="0"/>
              <a:t>Klat</a:t>
            </a:r>
            <a:r>
              <a:rPr lang="en-US" sz="3200" dirty="0" smtClean="0"/>
              <a:t> Skin</a:t>
            </a:r>
            <a:endParaRPr lang="ar-SA" sz="3200" dirty="0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419600" y="6172200"/>
            <a:ext cx="47244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Cholangiocarcinoma</a:t>
            </a:r>
            <a:r>
              <a:rPr lang="ar-SY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Distal</a:t>
            </a:r>
            <a:endParaRPr lang="ar-SA" sz="2800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0"/>
            <a:ext cx="4724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 bwMode="auto">
          <a:xfrm>
            <a:off x="1" y="0"/>
            <a:ext cx="44195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4419599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ar-SY" sz="3600" b="1" dirty="0" smtClean="0">
                <a:solidFill>
                  <a:srgbClr val="FF0000"/>
                </a:solidFill>
              </a:rPr>
              <a:t>عوامل الخطورة </a:t>
            </a:r>
            <a:r>
              <a:rPr lang="en-US" sz="2800" b="1" dirty="0" smtClean="0">
                <a:solidFill>
                  <a:srgbClr val="FF0000"/>
                </a:solidFill>
              </a:rPr>
              <a:t>Predisposing factors</a:t>
            </a:r>
            <a:endParaRPr lang="ar-SY" sz="3600" b="1" dirty="0" smtClean="0">
              <a:solidFill>
                <a:srgbClr val="FF0000"/>
              </a:solidFill>
            </a:endParaRPr>
          </a:p>
          <a:p>
            <a:pPr marL="742950" indent="-74295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PSC) Primary </a:t>
            </a:r>
            <a:r>
              <a:rPr lang="en-US" b="1" dirty="0" err="1">
                <a:solidFill>
                  <a:srgbClr val="FFFF00"/>
                </a:solidFill>
              </a:rPr>
              <a:t>sclerosing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cholangitis</a:t>
            </a:r>
            <a:r>
              <a:rPr lang="ar-SY" b="1" dirty="0" smtClean="0">
                <a:solidFill>
                  <a:srgbClr val="FFFF00"/>
                </a:solidFill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ar-SY" sz="2800" dirty="0" smtClean="0">
                <a:solidFill>
                  <a:schemeClr val="bg1"/>
                </a:solidFill>
              </a:rPr>
              <a:t>30 % من مرضى </a:t>
            </a:r>
            <a:r>
              <a:rPr lang="en-US" sz="2800" dirty="0" smtClean="0">
                <a:solidFill>
                  <a:schemeClr val="bg1"/>
                </a:solidFill>
              </a:rPr>
              <a:t>PSC </a:t>
            </a:r>
            <a:r>
              <a:rPr lang="ar-SY" sz="2800" dirty="0" smtClean="0">
                <a:solidFill>
                  <a:schemeClr val="bg1"/>
                </a:solidFill>
              </a:rPr>
              <a:t> يحدث لديهم </a:t>
            </a:r>
            <a:r>
              <a:rPr lang="en-US" sz="2800" dirty="0" err="1" smtClean="0">
                <a:solidFill>
                  <a:schemeClr val="bg1"/>
                </a:solidFill>
              </a:rPr>
              <a:t>Cholangiocarcinoma</a:t>
            </a:r>
            <a:endParaRPr lang="ar-SY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Y" sz="2800" dirty="0" smtClean="0">
                <a:solidFill>
                  <a:schemeClr val="bg1"/>
                </a:solidFill>
                <a:latin typeface="Arial Black" pitchFamily="34" charset="0"/>
              </a:rPr>
              <a:t>أكثر من ثلث الحالات يحدث خلال السنتين الأولى من تشخيص </a:t>
            </a:r>
            <a:r>
              <a:rPr lang="ar-SY" sz="2800" dirty="0" err="1" smtClean="0">
                <a:solidFill>
                  <a:schemeClr val="bg1"/>
                </a:solidFill>
                <a:latin typeface="Arial Black" pitchFamily="34" charset="0"/>
              </a:rPr>
              <a:t>الـ</a:t>
            </a:r>
            <a:r>
              <a:rPr lang="ar-SY" sz="2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PSC</a:t>
            </a:r>
            <a:endParaRPr lang="ar-SY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ar-SY" sz="2800" dirty="0" smtClean="0">
                <a:solidFill>
                  <a:schemeClr val="bg1"/>
                </a:solidFill>
                <a:latin typeface="Arial Black" pitchFamily="34" charset="0"/>
              </a:rPr>
              <a:t>يحدث </a:t>
            </a:r>
            <a:r>
              <a:rPr lang="en-US" sz="2800" dirty="0" err="1" smtClean="0">
                <a:solidFill>
                  <a:schemeClr val="bg1"/>
                </a:solidFill>
              </a:rPr>
              <a:t>Cholangiocarcinoma</a:t>
            </a:r>
            <a:r>
              <a:rPr lang="ar-SY" sz="2800" dirty="0" smtClean="0">
                <a:solidFill>
                  <a:schemeClr val="bg1"/>
                </a:solidFill>
              </a:rPr>
              <a:t> في </a:t>
            </a:r>
            <a:r>
              <a:rPr lang="ar-SY" sz="2800" dirty="0" err="1" smtClean="0">
                <a:solidFill>
                  <a:schemeClr val="bg1"/>
                </a:solidFill>
              </a:rPr>
              <a:t>الاعمار</a:t>
            </a:r>
            <a:r>
              <a:rPr lang="ar-SY" sz="2800" dirty="0" smtClean="0">
                <a:solidFill>
                  <a:schemeClr val="bg1"/>
                </a:solidFill>
              </a:rPr>
              <a:t> الشابة (30 – 50  سنة) عند مرضى </a:t>
            </a:r>
            <a:r>
              <a:rPr lang="en-US" sz="2800" dirty="0" smtClean="0">
                <a:solidFill>
                  <a:schemeClr val="bg1"/>
                </a:solidFill>
              </a:rPr>
              <a:t>PSC</a:t>
            </a:r>
          </a:p>
          <a:p>
            <a:pPr>
              <a:buFont typeface="Wingdings" pitchFamily="2" charset="2"/>
              <a:buChar char="q"/>
            </a:pPr>
            <a:r>
              <a:rPr lang="ar-SY" sz="2800" dirty="0" smtClean="0">
                <a:solidFill>
                  <a:schemeClr val="bg1"/>
                </a:solidFill>
              </a:rPr>
              <a:t>سبب لماذا مرضى </a:t>
            </a:r>
            <a:r>
              <a:rPr lang="ar-SY" sz="2800" dirty="0" err="1" smtClean="0">
                <a:solidFill>
                  <a:schemeClr val="bg1"/>
                </a:solidFill>
              </a:rPr>
              <a:t>الـ</a:t>
            </a:r>
            <a:r>
              <a:rPr lang="ar-SY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PSC</a:t>
            </a:r>
            <a:r>
              <a:rPr lang="ar-SY" sz="2800" dirty="0" smtClean="0">
                <a:solidFill>
                  <a:schemeClr val="bg1"/>
                </a:solidFill>
              </a:rPr>
              <a:t> يحدث لديهم </a:t>
            </a:r>
            <a:r>
              <a:rPr lang="en-US" sz="2800" dirty="0" err="1" smtClean="0">
                <a:solidFill>
                  <a:schemeClr val="bg1"/>
                </a:solidFill>
              </a:rPr>
              <a:t>Cholangiocarcinoma</a:t>
            </a:r>
            <a:r>
              <a:rPr lang="ar-SY" sz="2800" dirty="0" smtClean="0">
                <a:solidFill>
                  <a:schemeClr val="bg1"/>
                </a:solidFill>
              </a:rPr>
              <a:t> غير مفهوم</a:t>
            </a:r>
          </a:p>
          <a:p>
            <a:pPr>
              <a:buFont typeface="Wingdings" pitchFamily="2" charset="2"/>
              <a:buChar char="q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SY" sz="2800" dirty="0" smtClean="0">
                <a:solidFill>
                  <a:schemeClr val="bg1"/>
                </a:solidFill>
              </a:rPr>
              <a:t>تشخيص </a:t>
            </a:r>
            <a:r>
              <a:rPr lang="ar-SY" sz="2800" dirty="0" err="1" smtClean="0">
                <a:solidFill>
                  <a:schemeClr val="bg1"/>
                </a:solidFill>
              </a:rPr>
              <a:t>الـ</a:t>
            </a:r>
            <a:r>
              <a:rPr lang="ar-SY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Cholangiocarcinoma</a:t>
            </a:r>
            <a:r>
              <a:rPr lang="ar-SY" sz="2800" dirty="0" smtClean="0">
                <a:solidFill>
                  <a:schemeClr val="bg1"/>
                </a:solidFill>
              </a:rPr>
              <a:t> عند مرضى </a:t>
            </a:r>
            <a:r>
              <a:rPr lang="en-US" sz="2800" dirty="0" smtClean="0">
                <a:solidFill>
                  <a:schemeClr val="bg1"/>
                </a:solidFill>
              </a:rPr>
              <a:t>PSC</a:t>
            </a:r>
            <a:r>
              <a:rPr lang="ar-SY" sz="2800" dirty="0" smtClean="0">
                <a:solidFill>
                  <a:schemeClr val="bg1"/>
                </a:solidFill>
              </a:rPr>
              <a:t> صعب بسبب الشجرة الصفراوية الغير طبيعية</a:t>
            </a:r>
            <a:endParaRPr lang="en-US" sz="2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ar-SY" sz="24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ar-SY" sz="24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ar-SY" sz="2400" dirty="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4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000" dirty="0" smtClean="0">
              <a:latin typeface="Arial Black" pitchFamily="34" charset="0"/>
            </a:endParaRPr>
          </a:p>
          <a:p>
            <a:pPr>
              <a:buFont typeface="Wingdings" pitchFamily="2" charset="2"/>
              <a:buChar char="§"/>
            </a:pPr>
            <a:endParaRPr lang="ar-SY" sz="36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endParaRPr lang="ar-SA" sz="4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4267200" cy="7391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ar-SY" sz="2000" b="1" smtClean="0">
              <a:solidFill>
                <a:schemeClr val="tx1"/>
              </a:solidFill>
            </a:endParaRPr>
          </a:p>
          <a:p>
            <a:endParaRPr lang="ar-SY" sz="2000" b="1" smtClean="0">
              <a:solidFill>
                <a:schemeClr val="tx1"/>
              </a:solidFill>
            </a:endParaRPr>
          </a:p>
          <a:p>
            <a:endParaRPr lang="ar-SY" sz="2000" b="1" smtClean="0">
              <a:solidFill>
                <a:schemeClr val="tx1"/>
              </a:solidFill>
            </a:endParaRPr>
          </a:p>
          <a:p>
            <a:endParaRPr lang="ar-SY" sz="2000" b="1" smtClean="0">
              <a:solidFill>
                <a:schemeClr val="tx1"/>
              </a:solidFill>
            </a:endParaRPr>
          </a:p>
          <a:p>
            <a:endParaRPr lang="ar-SY" sz="2000" b="1" smtClean="0">
              <a:solidFill>
                <a:schemeClr val="tx1"/>
              </a:solidFill>
            </a:endParaRPr>
          </a:p>
          <a:p>
            <a:endParaRPr lang="ar-SY" sz="2000" b="1" smtClean="0">
              <a:solidFill>
                <a:schemeClr val="tx1"/>
              </a:solidFill>
            </a:endParaRPr>
          </a:p>
          <a:p>
            <a:endParaRPr lang="ar-SY" sz="2000" b="1" smtClean="0">
              <a:solidFill>
                <a:schemeClr val="tx1"/>
              </a:solidFill>
            </a:endParaRPr>
          </a:p>
          <a:p>
            <a:r>
              <a:rPr lang="en-US" sz="2000" b="1" smtClean="0">
                <a:solidFill>
                  <a:schemeClr val="tx1"/>
                </a:solidFill>
              </a:rPr>
              <a:t>PSC) Primary sclerosing cholangitis</a:t>
            </a:r>
            <a:r>
              <a:rPr lang="ar-SY" sz="2000" b="1" smtClean="0">
                <a:solidFill>
                  <a:schemeClr val="tx1"/>
                </a:solidFill>
              </a:rPr>
              <a:t>)</a:t>
            </a:r>
          </a:p>
          <a:p>
            <a:endParaRPr lang="ar-SA" sz="1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59262" y="0"/>
            <a:ext cx="488473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arenR" startAt="2"/>
            </a:pPr>
            <a:r>
              <a:rPr lang="ar-SY" sz="3600" b="1" dirty="0" smtClean="0">
                <a:solidFill>
                  <a:srgbClr val="FFFF00"/>
                </a:solidFill>
              </a:rPr>
              <a:t>تشو</a:t>
            </a:r>
            <a:r>
              <a:rPr lang="ar-SY" sz="2800" b="1" dirty="0" smtClean="0">
                <a:solidFill>
                  <a:srgbClr val="FFFF00"/>
                </a:solidFill>
              </a:rPr>
              <a:t>هات الشجرة الصفراوية </a:t>
            </a:r>
            <a:r>
              <a:rPr lang="ar-SY" sz="2800" b="1" dirty="0" err="1" smtClean="0">
                <a:solidFill>
                  <a:srgbClr val="FFFF00"/>
                </a:solidFill>
              </a:rPr>
              <a:t>الولادية</a:t>
            </a:r>
            <a:endParaRPr lang="ar-SY" sz="2800" b="1" dirty="0" smtClean="0">
              <a:solidFill>
                <a:srgbClr val="FFFF00"/>
              </a:solidFill>
            </a:endParaRPr>
          </a:p>
          <a:p>
            <a:pPr marL="514350" indent="-514350">
              <a:buNone/>
            </a:pPr>
            <a:r>
              <a:rPr lang="ar-SY" sz="2800" b="1" dirty="0">
                <a:solidFill>
                  <a:srgbClr val="FF0000"/>
                </a:solidFill>
              </a:rPr>
              <a:t> </a:t>
            </a:r>
            <a:r>
              <a:rPr lang="ar-SY" sz="2800" b="1" dirty="0" smtClean="0">
                <a:solidFill>
                  <a:srgbClr val="FF0000"/>
                </a:solidFill>
              </a:rPr>
              <a:t>   </a:t>
            </a:r>
            <a:r>
              <a:rPr lang="ar-SY" sz="2800" b="1" dirty="0" err="1" smtClean="0">
                <a:solidFill>
                  <a:srgbClr val="FF0000"/>
                </a:solidFill>
              </a:rPr>
              <a:t>كارولي</a:t>
            </a:r>
            <a:r>
              <a:rPr lang="ar-SY" sz="2800" b="1" dirty="0" smtClean="0">
                <a:solidFill>
                  <a:srgbClr val="FF0000"/>
                </a:solidFill>
              </a:rPr>
              <a:t> , الكيسات الصفراوية الخلقية , تليف الكبد الخلقي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ar-SY" dirty="0" smtClean="0">
                <a:solidFill>
                  <a:schemeClr val="bg1"/>
                </a:solidFill>
              </a:rPr>
              <a:t>معدل حدوث </a:t>
            </a:r>
            <a:r>
              <a:rPr lang="en-US" dirty="0" err="1" smtClean="0">
                <a:solidFill>
                  <a:schemeClr val="bg1"/>
                </a:solidFill>
              </a:rPr>
              <a:t>Cholangiocarcinoma</a:t>
            </a:r>
            <a:r>
              <a:rPr lang="ar-SY" dirty="0" smtClean="0">
                <a:solidFill>
                  <a:schemeClr val="bg1"/>
                </a:solidFill>
              </a:rPr>
              <a:t> لدى مرضى الكيسات الصفراوية الغير معالجين 28%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ar-SY" dirty="0" smtClean="0">
                <a:solidFill>
                  <a:schemeClr val="bg1"/>
                </a:solidFill>
              </a:rPr>
              <a:t>معدل العمر عند التشخيص 34 سنة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ar-SY" dirty="0" err="1" smtClean="0">
                <a:solidFill>
                  <a:schemeClr val="bg1"/>
                </a:solidFill>
              </a:rPr>
              <a:t>الألية</a:t>
            </a:r>
            <a:r>
              <a:rPr lang="ar-SY" dirty="0" smtClean="0">
                <a:solidFill>
                  <a:schemeClr val="bg1"/>
                </a:solidFill>
              </a:rPr>
              <a:t> التي يحدث </a:t>
            </a:r>
            <a:r>
              <a:rPr lang="ar-SY" dirty="0" err="1" smtClean="0">
                <a:solidFill>
                  <a:schemeClr val="bg1"/>
                </a:solidFill>
              </a:rPr>
              <a:t>بها</a:t>
            </a:r>
            <a:r>
              <a:rPr lang="ar-SY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Cholangiocarcinoma</a:t>
            </a:r>
            <a:r>
              <a:rPr lang="ar-SY" dirty="0" smtClean="0">
                <a:solidFill>
                  <a:schemeClr val="bg1"/>
                </a:solidFill>
              </a:rPr>
              <a:t> غير واضحة تماماً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ar-SY" dirty="0" smtClean="0">
                <a:solidFill>
                  <a:schemeClr val="bg1"/>
                </a:solidFill>
              </a:rPr>
              <a:t>يمكن أن يكون السبب هو </a:t>
            </a:r>
            <a:r>
              <a:rPr lang="ar-SY" dirty="0" err="1" smtClean="0">
                <a:solidFill>
                  <a:schemeClr val="bg1"/>
                </a:solidFill>
              </a:rPr>
              <a:t>الركودة</a:t>
            </a:r>
            <a:r>
              <a:rPr lang="ar-SY" dirty="0" smtClean="0">
                <a:solidFill>
                  <a:schemeClr val="bg1"/>
                </a:solidFill>
              </a:rPr>
              <a:t> الصفراوية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ar-SY" dirty="0" smtClean="0">
                <a:solidFill>
                  <a:schemeClr val="bg1"/>
                </a:solidFill>
              </a:rPr>
              <a:t>أو التهاب مزمن بسبب </a:t>
            </a:r>
            <a:r>
              <a:rPr lang="ar-SY" dirty="0" err="1" smtClean="0">
                <a:solidFill>
                  <a:schemeClr val="bg1"/>
                </a:solidFill>
              </a:rPr>
              <a:t>قلس</a:t>
            </a:r>
            <a:r>
              <a:rPr lang="ar-SY" dirty="0" smtClean="0">
                <a:solidFill>
                  <a:schemeClr val="bg1"/>
                </a:solidFill>
              </a:rPr>
              <a:t> عصارة البنكرياس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ar-SY" dirty="0" smtClean="0">
                <a:solidFill>
                  <a:schemeClr val="bg1"/>
                </a:solidFill>
              </a:rPr>
              <a:t>أو خلل بالبروتين الناقل للأملاح الصفراوية ناجم عن محتويات الصفراء الغير مستقرة</a:t>
            </a:r>
          </a:p>
          <a:p>
            <a:pPr marL="514350" indent="-514350">
              <a:buFont typeface="Wingdings" pitchFamily="2" charset="2"/>
              <a:buChar char="q"/>
            </a:pPr>
            <a:endParaRPr lang="ar-SY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Wingdings" pitchFamily="2" charset="2"/>
              <a:buChar char="q"/>
            </a:pPr>
            <a:endParaRPr lang="ar-SA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3962400" cy="6858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ar-SY" sz="4000" b="1" dirty="0" smtClean="0"/>
          </a:p>
          <a:p>
            <a:endParaRPr lang="ar-SY" sz="4000" b="1" dirty="0"/>
          </a:p>
          <a:p>
            <a:endParaRPr lang="ar-SY" sz="4000" b="1" dirty="0" smtClean="0"/>
          </a:p>
          <a:p>
            <a:r>
              <a:rPr lang="en-US" sz="4000" b="1" dirty="0" err="1" smtClean="0"/>
              <a:t>Choledochal</a:t>
            </a:r>
            <a:r>
              <a:rPr lang="en-US" sz="4000" b="1" dirty="0" smtClean="0"/>
              <a:t> cyst</a:t>
            </a:r>
            <a:endParaRPr lang="ar-SA" sz="40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"/>
            <a:ext cx="5181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514350" indent="-514350">
              <a:buFont typeface="+mj-lt"/>
              <a:buAutoNum type="arabicParenR" startAt="3"/>
            </a:pPr>
            <a:r>
              <a:rPr lang="ar-SY" sz="3600" b="1" dirty="0" err="1" smtClean="0">
                <a:solidFill>
                  <a:srgbClr val="FFFF00"/>
                </a:solidFill>
              </a:rPr>
              <a:t>الانتان</a:t>
            </a:r>
            <a:r>
              <a:rPr lang="ar-SY" sz="3600" b="1" dirty="0" smtClean="0">
                <a:solidFill>
                  <a:srgbClr val="FFFF00"/>
                </a:solidFill>
              </a:rPr>
              <a:t> بالطفيليات</a:t>
            </a:r>
          </a:p>
          <a:p>
            <a:r>
              <a:rPr lang="ar-SY" sz="2800" dirty="0" err="1" smtClean="0"/>
              <a:t>الاصابة</a:t>
            </a:r>
            <a:r>
              <a:rPr lang="ar-SY" sz="2800" dirty="0" smtClean="0"/>
              <a:t> </a:t>
            </a:r>
            <a:r>
              <a:rPr lang="ar-SY" sz="2800" dirty="0" err="1" smtClean="0"/>
              <a:t>بالمثقبيات</a:t>
            </a:r>
            <a:r>
              <a:rPr lang="ar-SY" sz="2800" dirty="0" smtClean="0"/>
              <a:t> (</a:t>
            </a:r>
            <a:r>
              <a:rPr lang="ar-SY" sz="2800" dirty="0" err="1" smtClean="0"/>
              <a:t>المتورقات</a:t>
            </a:r>
            <a:r>
              <a:rPr lang="ar-SY" sz="2800" dirty="0" smtClean="0"/>
              <a:t>) من جنس </a:t>
            </a:r>
            <a:r>
              <a:rPr lang="ar-SY" sz="2800" dirty="0" err="1" smtClean="0"/>
              <a:t>الخصوية</a:t>
            </a:r>
            <a:endParaRPr lang="ar-SY" sz="2800" dirty="0" smtClean="0"/>
          </a:p>
          <a:p>
            <a:r>
              <a:rPr lang="ar-SY" sz="2800" dirty="0" smtClean="0"/>
              <a:t> </a:t>
            </a:r>
            <a:r>
              <a:rPr lang="ar-SY" sz="2800" dirty="0" err="1" smtClean="0"/>
              <a:t>والاصابة</a:t>
            </a:r>
            <a:r>
              <a:rPr lang="ar-SY" sz="2800" dirty="0" smtClean="0"/>
              <a:t> بالديدان </a:t>
            </a:r>
            <a:r>
              <a:rPr lang="ar-SY" sz="2800" dirty="0" err="1" smtClean="0"/>
              <a:t>الخصوية</a:t>
            </a:r>
            <a:r>
              <a:rPr lang="ar-SY" sz="2800" dirty="0" smtClean="0"/>
              <a:t> يترافق مع حدوث </a:t>
            </a:r>
            <a:r>
              <a:rPr lang="en-US" sz="2800" dirty="0" err="1" smtClean="0">
                <a:solidFill>
                  <a:schemeClr val="bg1"/>
                </a:solidFill>
              </a:rPr>
              <a:t>Cholangiocarcinoma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 startAt="4"/>
            </a:pPr>
            <a:r>
              <a:rPr lang="ar-SY" sz="2800" b="1" dirty="0" err="1" smtClean="0">
                <a:solidFill>
                  <a:srgbClr val="FFFF00"/>
                </a:solidFill>
              </a:rPr>
              <a:t>الحصيات</a:t>
            </a:r>
            <a:r>
              <a:rPr lang="ar-SY" sz="2800" b="1" dirty="0" smtClean="0">
                <a:solidFill>
                  <a:srgbClr val="FFFF00"/>
                </a:solidFill>
              </a:rPr>
              <a:t> الصفراوية </a:t>
            </a:r>
            <a:r>
              <a:rPr lang="ar-SY" sz="2800" b="1" dirty="0" err="1" smtClean="0">
                <a:solidFill>
                  <a:srgbClr val="FFFF00"/>
                </a:solidFill>
              </a:rPr>
              <a:t>و</a:t>
            </a:r>
            <a:r>
              <a:rPr lang="ar-SY" sz="2800" b="1" dirty="0" smtClean="0">
                <a:solidFill>
                  <a:srgbClr val="FFFF00"/>
                </a:solidFill>
              </a:rPr>
              <a:t> </a:t>
            </a:r>
            <a:r>
              <a:rPr lang="ar-SY" sz="2800" b="1" dirty="0" err="1" smtClean="0">
                <a:solidFill>
                  <a:srgbClr val="FFFF00"/>
                </a:solidFill>
              </a:rPr>
              <a:t>الحصيات</a:t>
            </a:r>
            <a:r>
              <a:rPr lang="ar-SY" sz="2800" b="1" dirty="0" smtClean="0">
                <a:solidFill>
                  <a:srgbClr val="FFFF00"/>
                </a:solidFill>
              </a:rPr>
              <a:t> الكبدية</a:t>
            </a:r>
          </a:p>
          <a:p>
            <a:r>
              <a:rPr lang="ar-SY" sz="2800" dirty="0" smtClean="0">
                <a:solidFill>
                  <a:schemeClr val="bg1"/>
                </a:solidFill>
              </a:rPr>
              <a:t>ثلاث دراسات أثبتت علاقة بين </a:t>
            </a:r>
            <a:r>
              <a:rPr lang="ar-SY" sz="2800" dirty="0" err="1" smtClean="0">
                <a:solidFill>
                  <a:schemeClr val="bg1"/>
                </a:solidFill>
              </a:rPr>
              <a:t>الحصيات</a:t>
            </a:r>
            <a:r>
              <a:rPr lang="ar-SY" sz="2800" dirty="0" smtClean="0">
                <a:solidFill>
                  <a:schemeClr val="bg1"/>
                </a:solidFill>
              </a:rPr>
              <a:t> الصفراوية </a:t>
            </a:r>
            <a:r>
              <a:rPr lang="ar-SY" sz="2800" dirty="0" err="1" smtClean="0">
                <a:solidFill>
                  <a:schemeClr val="bg1"/>
                </a:solidFill>
              </a:rPr>
              <a:t>و</a:t>
            </a:r>
            <a:r>
              <a:rPr lang="ar-SY" sz="28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Cholangiocarcinoma</a:t>
            </a:r>
            <a:endParaRPr lang="ar-SY" sz="2000" dirty="0" smtClean="0">
              <a:solidFill>
                <a:schemeClr val="bg1"/>
              </a:solidFill>
            </a:endParaRPr>
          </a:p>
          <a:p>
            <a:r>
              <a:rPr lang="ar-SY" sz="2800" dirty="0" smtClean="0">
                <a:solidFill>
                  <a:schemeClr val="bg1"/>
                </a:solidFill>
              </a:rPr>
              <a:t>يوجد علاقة واضحة بين </a:t>
            </a:r>
            <a:r>
              <a:rPr lang="ar-SY" sz="2800" dirty="0" err="1" smtClean="0">
                <a:solidFill>
                  <a:schemeClr val="bg1"/>
                </a:solidFill>
              </a:rPr>
              <a:t>الحصيات</a:t>
            </a:r>
            <a:r>
              <a:rPr lang="ar-SY" sz="2800" dirty="0" smtClean="0">
                <a:solidFill>
                  <a:schemeClr val="bg1"/>
                </a:solidFill>
              </a:rPr>
              <a:t> الكبدية </a:t>
            </a:r>
            <a:r>
              <a:rPr lang="ar-SY" sz="2800" dirty="0" err="1" smtClean="0">
                <a:solidFill>
                  <a:schemeClr val="bg1"/>
                </a:solidFill>
              </a:rPr>
              <a:t>و</a:t>
            </a:r>
            <a:r>
              <a:rPr lang="ar-SY" sz="2800" dirty="0" smtClean="0">
                <a:solidFill>
                  <a:schemeClr val="bg1"/>
                </a:solidFill>
              </a:rPr>
              <a:t> تطور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C</a:t>
            </a:r>
            <a:r>
              <a:rPr lang="en-US" sz="2400" dirty="0" err="1" smtClean="0">
                <a:solidFill>
                  <a:schemeClr val="bg1"/>
                </a:solidFill>
              </a:rPr>
              <a:t>holangiocarcinoma</a:t>
            </a: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arenR" startAt="5"/>
            </a:pPr>
            <a:r>
              <a:rPr lang="ar-SY" b="1" dirty="0" smtClean="0">
                <a:solidFill>
                  <a:srgbClr val="FFFF00"/>
                </a:solidFill>
              </a:rPr>
              <a:t>التعرض للسموم</a:t>
            </a:r>
          </a:p>
          <a:p>
            <a:r>
              <a:rPr lang="ar-SY" sz="2800" dirty="0" smtClean="0">
                <a:solidFill>
                  <a:schemeClr val="bg1"/>
                </a:solidFill>
              </a:rPr>
              <a:t>هناك علاقة واضحة بين التعرض </a:t>
            </a:r>
            <a:r>
              <a:rPr lang="ar-SY" sz="2800" dirty="0" err="1" smtClean="0">
                <a:solidFill>
                  <a:schemeClr val="bg1"/>
                </a:solidFill>
              </a:rPr>
              <a:t>للاشعاع</a:t>
            </a:r>
            <a:r>
              <a:rPr lang="ar-SY" sz="2800" dirty="0" smtClean="0">
                <a:solidFill>
                  <a:schemeClr val="bg1"/>
                </a:solidFill>
              </a:rPr>
              <a:t> و </a:t>
            </a:r>
            <a:r>
              <a:rPr lang="en-US" sz="2800" dirty="0" err="1" smtClean="0">
                <a:solidFill>
                  <a:schemeClr val="bg1"/>
                </a:solidFill>
              </a:rPr>
              <a:t>Cholangiocarcinoma</a:t>
            </a:r>
            <a:endParaRPr lang="ar-SY" sz="2800" dirty="0" smtClean="0">
              <a:solidFill>
                <a:schemeClr val="bg1"/>
              </a:solidFill>
            </a:endParaRPr>
          </a:p>
          <a:p>
            <a:r>
              <a:rPr lang="ar-SY" sz="2800" dirty="0" smtClean="0">
                <a:solidFill>
                  <a:schemeClr val="bg1"/>
                </a:solidFill>
              </a:rPr>
              <a:t>حيث تتطور </a:t>
            </a:r>
            <a:r>
              <a:rPr lang="ar-SY" sz="2800" dirty="0" err="1" smtClean="0">
                <a:solidFill>
                  <a:schemeClr val="bg1"/>
                </a:solidFill>
              </a:rPr>
              <a:t>السرطانة</a:t>
            </a:r>
            <a:r>
              <a:rPr lang="ar-SY" sz="2800" dirty="0" smtClean="0">
                <a:solidFill>
                  <a:schemeClr val="bg1"/>
                </a:solidFill>
              </a:rPr>
              <a:t> بعد 30 – 35 سنة من التعرض </a:t>
            </a:r>
            <a:r>
              <a:rPr lang="ar-SY" sz="2800" dirty="0" err="1" smtClean="0">
                <a:solidFill>
                  <a:schemeClr val="bg1"/>
                </a:solidFill>
              </a:rPr>
              <a:t>للاشعاع</a:t>
            </a:r>
            <a:endParaRPr lang="ar-SY" sz="2800" dirty="0" smtClean="0">
              <a:solidFill>
                <a:schemeClr val="bg1"/>
              </a:solidFill>
            </a:endParaRPr>
          </a:p>
          <a:p>
            <a:r>
              <a:rPr lang="ar-SY" sz="2800" dirty="0" smtClean="0">
                <a:solidFill>
                  <a:schemeClr val="bg1"/>
                </a:solidFill>
              </a:rPr>
              <a:t>حدوث عالي </a:t>
            </a:r>
            <a:r>
              <a:rPr lang="ar-SY" sz="2800" dirty="0" err="1" smtClean="0">
                <a:solidFill>
                  <a:schemeClr val="bg1"/>
                </a:solidFill>
              </a:rPr>
              <a:t>للسرطانة</a:t>
            </a:r>
            <a:r>
              <a:rPr lang="ar-SY" sz="2800" dirty="0" smtClean="0">
                <a:solidFill>
                  <a:schemeClr val="bg1"/>
                </a:solidFill>
              </a:rPr>
              <a:t> يترافق مع بعض المهن (صناعات المطاط , الكيمائية , الخشب )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1251</TotalTime>
  <Words>971</Words>
  <Application>Microsoft Office PowerPoint</Application>
  <PresentationFormat>عرض على الشاشة (3:4)‏</PresentationFormat>
  <Paragraphs>230</Paragraphs>
  <Slides>27</Slides>
  <Notes>27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سمة Office</vt:lpstr>
      <vt:lpstr>Cholangiocarcinoma </vt:lpstr>
      <vt:lpstr>الشريحة 2</vt:lpstr>
      <vt:lpstr>.    intrahepatic cholangiocarcinoma, there is atrophy  of left lobe and biliary dilatation (thick arrow). The of  hepatic vein is not visualized, most likely encased by tumor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Bismuth Classification  </vt:lpstr>
      <vt:lpstr>Classification of malignant hilar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   </vt:lpstr>
      <vt:lpstr>الشريحة 22</vt:lpstr>
      <vt:lpstr>الشريحة 23</vt:lpstr>
      <vt:lpstr>الشريحة 24</vt:lpstr>
      <vt:lpstr>ي حال</vt:lpstr>
      <vt:lpstr>الشريحة 26</vt:lpstr>
      <vt:lpstr>الشريحة 27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60-8 MRCP image of a perihilar cholangiocarcinoma demonstrating obstruction at the hepatic duct bifurcation (arrow).</dc:title>
  <dc:creator>mazen</dc:creator>
  <cp:lastModifiedBy>mazen</cp:lastModifiedBy>
  <cp:revision>104</cp:revision>
  <dcterms:created xsi:type="dcterms:W3CDTF">2009-03-15T17:45:16Z</dcterms:created>
  <dcterms:modified xsi:type="dcterms:W3CDTF">2009-05-26T00:03:59Z</dcterms:modified>
</cp:coreProperties>
</file>